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9" r:id="rId3"/>
    <p:sldId id="270" r:id="rId4"/>
    <p:sldId id="271" r:id="rId5"/>
    <p:sldId id="267" r:id="rId6"/>
    <p:sldId id="268" r:id="rId7"/>
    <p:sldId id="257" r:id="rId8"/>
    <p:sldId id="262" r:id="rId9"/>
    <p:sldId id="261" r:id="rId10"/>
    <p:sldId id="258" r:id="rId11"/>
    <p:sldId id="263" r:id="rId12"/>
    <p:sldId id="264" r:id="rId13"/>
    <p:sldId id="259" r:id="rId14"/>
    <p:sldId id="265" r:id="rId15"/>
    <p:sldId id="266" r:id="rId16"/>
    <p:sldId id="273" r:id="rId17"/>
    <p:sldId id="274"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9"/>
    <p:restoredTop sz="87346"/>
  </p:normalViewPr>
  <p:slideViewPr>
    <p:cSldViewPr snapToGrid="0" snapToObjects="1">
      <p:cViewPr varScale="1">
        <p:scale>
          <a:sx n="114" d="100"/>
          <a:sy n="114" d="100"/>
        </p:scale>
        <p:origin x="192"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24615-2CC1-6C49-A48F-6FFB47C42224}" type="datetimeFigureOut">
              <a:rPr lang="en-US" smtClean="0"/>
              <a:t>8/6/18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48F41-C56E-8340-BC06-B9B5A90FFF90}" type="slidenum">
              <a:rPr lang="en-US" smtClean="0"/>
              <a:t>‹#›</a:t>
            </a:fld>
            <a:endParaRPr lang="en-US"/>
          </a:p>
        </p:txBody>
      </p:sp>
    </p:spTree>
    <p:extLst>
      <p:ext uri="{BB962C8B-B14F-4D97-AF65-F5344CB8AC3E}">
        <p14:creationId xmlns:p14="http://schemas.microsoft.com/office/powerpoint/2010/main" val="355188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¼ of our Games &amp; Animation students are first generation</a:t>
            </a:r>
          </a:p>
          <a:p>
            <a:r>
              <a:rPr lang="en-US" dirty="0"/>
              <a:t>G&amp;A majors are a majority of white, men and they tend in class to design characters that are familiar and like themselves</a:t>
            </a:r>
          </a:p>
          <a:p>
            <a:r>
              <a:rPr lang="en-US" dirty="0"/>
              <a:t>In this class they are learning basics of character design and animated storytelling. Required for all G&amp;A majors and elective for several other majors</a:t>
            </a:r>
          </a:p>
          <a:p>
            <a:endParaRPr lang="en-US" dirty="0"/>
          </a:p>
        </p:txBody>
      </p:sp>
      <p:sp>
        <p:nvSpPr>
          <p:cNvPr id="4" name="Slide Number Placeholder 3"/>
          <p:cNvSpPr>
            <a:spLocks noGrp="1"/>
          </p:cNvSpPr>
          <p:nvPr>
            <p:ph type="sldNum" sz="quarter" idx="10"/>
          </p:nvPr>
        </p:nvSpPr>
        <p:spPr/>
        <p:txBody>
          <a:bodyPr/>
          <a:lstStyle/>
          <a:p>
            <a:fld id="{AA748F41-C56E-8340-BC06-B9B5A90FFF90}" type="slidenum">
              <a:rPr lang="en-US" smtClean="0"/>
              <a:t>1</a:t>
            </a:fld>
            <a:endParaRPr lang="en-US"/>
          </a:p>
        </p:txBody>
      </p:sp>
    </p:spTree>
    <p:extLst>
      <p:ext uri="{BB962C8B-B14F-4D97-AF65-F5344CB8AC3E}">
        <p14:creationId xmlns:p14="http://schemas.microsoft.com/office/powerpoint/2010/main" val="3639070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age group 6-11</a:t>
            </a:r>
          </a:p>
          <a:p>
            <a:endParaRPr lang="en-US" dirty="0"/>
          </a:p>
          <a:p>
            <a:r>
              <a:rPr lang="en-US" dirty="0"/>
              <a:t>Transgender co-creator, agender voice actor for Milo, Milo uses they/them/their pronouns, female lead, throughout series uses LGBTQ+ voice actors and themes, season finale takes place at Gay Pride Parade </a:t>
            </a:r>
          </a:p>
        </p:txBody>
      </p:sp>
      <p:sp>
        <p:nvSpPr>
          <p:cNvPr id="4" name="Slide Number Placeholder 3"/>
          <p:cNvSpPr>
            <a:spLocks noGrp="1"/>
          </p:cNvSpPr>
          <p:nvPr>
            <p:ph type="sldNum" sz="quarter" idx="10"/>
          </p:nvPr>
        </p:nvSpPr>
        <p:spPr/>
        <p:txBody>
          <a:bodyPr/>
          <a:lstStyle/>
          <a:p>
            <a:fld id="{AA748F41-C56E-8340-BC06-B9B5A90FFF90}" type="slidenum">
              <a:rPr lang="en-US" smtClean="0"/>
              <a:t>10</a:t>
            </a:fld>
            <a:endParaRPr lang="en-US"/>
          </a:p>
        </p:txBody>
      </p:sp>
    </p:spTree>
    <p:extLst>
      <p:ext uri="{BB962C8B-B14F-4D97-AF65-F5344CB8AC3E}">
        <p14:creationId xmlns:p14="http://schemas.microsoft.com/office/powerpoint/2010/main" val="1608933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DD’s hair blends with Phillips shirt, but their shapes contrast showing their connection &amp; differences</a:t>
            </a:r>
          </a:p>
        </p:txBody>
      </p:sp>
      <p:sp>
        <p:nvSpPr>
          <p:cNvPr id="4" name="Slide Number Placeholder 3"/>
          <p:cNvSpPr>
            <a:spLocks noGrp="1"/>
          </p:cNvSpPr>
          <p:nvPr>
            <p:ph type="sldNum" sz="quarter" idx="10"/>
          </p:nvPr>
        </p:nvSpPr>
        <p:spPr/>
        <p:txBody>
          <a:bodyPr/>
          <a:lstStyle/>
          <a:p>
            <a:fld id="{AA748F41-C56E-8340-BC06-B9B5A90FFF90}" type="slidenum">
              <a:rPr lang="en-US" smtClean="0"/>
              <a:t>11</a:t>
            </a:fld>
            <a:endParaRPr lang="en-US"/>
          </a:p>
        </p:txBody>
      </p:sp>
    </p:spTree>
    <p:extLst>
      <p:ext uri="{BB962C8B-B14F-4D97-AF65-F5344CB8AC3E}">
        <p14:creationId xmlns:p14="http://schemas.microsoft.com/office/powerpoint/2010/main" val="603148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48F41-C56E-8340-BC06-B9B5A90FFF90}" type="slidenum">
              <a:rPr lang="en-US" smtClean="0"/>
              <a:t>12</a:t>
            </a:fld>
            <a:endParaRPr lang="en-US"/>
          </a:p>
        </p:txBody>
      </p:sp>
    </p:spTree>
    <p:extLst>
      <p:ext uri="{BB962C8B-B14F-4D97-AF65-F5344CB8AC3E}">
        <p14:creationId xmlns:p14="http://schemas.microsoft.com/office/powerpoint/2010/main" val="1082112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season still in progress as of summer 2018. Target age group 9-11</a:t>
            </a:r>
          </a:p>
          <a:p>
            <a:endParaRPr lang="en-US" dirty="0"/>
          </a:p>
          <a:p>
            <a:r>
              <a:rPr lang="en-US" dirty="0"/>
              <a:t>I debated a lot on which episode to use. For a storyline more focused on just the three main characters and their relationship – episode 15 The Brood is almost a bottle episode, also includes brief scene with Craig’s grandfather. I love episode 4 The Final Book, which involves trying to find a library book and using a Hardy Boy’s type book ‘Smarty Boys’ to solve the missing book mystery.</a:t>
            </a:r>
          </a:p>
          <a:p>
            <a:endParaRPr lang="en-US" dirty="0"/>
          </a:p>
          <a:p>
            <a:r>
              <a:rPr lang="en-US" dirty="0"/>
              <a:t>Lead character is black, socio-economic themes</a:t>
            </a:r>
          </a:p>
        </p:txBody>
      </p:sp>
      <p:sp>
        <p:nvSpPr>
          <p:cNvPr id="4" name="Slide Number Placeholder 3"/>
          <p:cNvSpPr>
            <a:spLocks noGrp="1"/>
          </p:cNvSpPr>
          <p:nvPr>
            <p:ph type="sldNum" sz="quarter" idx="10"/>
          </p:nvPr>
        </p:nvSpPr>
        <p:spPr/>
        <p:txBody>
          <a:bodyPr/>
          <a:lstStyle/>
          <a:p>
            <a:fld id="{AA748F41-C56E-8340-BC06-B9B5A90FFF90}" type="slidenum">
              <a:rPr lang="en-US" smtClean="0"/>
              <a:t>13</a:t>
            </a:fld>
            <a:endParaRPr lang="en-US"/>
          </a:p>
        </p:txBody>
      </p:sp>
    </p:spTree>
    <p:extLst>
      <p:ext uri="{BB962C8B-B14F-4D97-AF65-F5344CB8AC3E}">
        <p14:creationId xmlns:p14="http://schemas.microsoft.com/office/powerpoint/2010/main" val="46662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48F41-C56E-8340-BC06-B9B5A90FFF90}" type="slidenum">
              <a:rPr lang="en-US" smtClean="0"/>
              <a:t>14</a:t>
            </a:fld>
            <a:endParaRPr lang="en-US"/>
          </a:p>
        </p:txBody>
      </p:sp>
    </p:spTree>
    <p:extLst>
      <p:ext uri="{BB962C8B-B14F-4D97-AF65-F5344CB8AC3E}">
        <p14:creationId xmlns:p14="http://schemas.microsoft.com/office/powerpoint/2010/main" val="3291667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48F41-C56E-8340-BC06-B9B5A90FFF90}" type="slidenum">
              <a:rPr lang="en-US" smtClean="0"/>
              <a:t>15</a:t>
            </a:fld>
            <a:endParaRPr lang="en-US"/>
          </a:p>
        </p:txBody>
      </p:sp>
    </p:spTree>
    <p:extLst>
      <p:ext uri="{BB962C8B-B14F-4D97-AF65-F5344CB8AC3E}">
        <p14:creationId xmlns:p14="http://schemas.microsoft.com/office/powerpoint/2010/main" val="2636257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mix of very technology savvy students and students who are not at all. This is an opportunity for any of them to shine without relying on tech</a:t>
            </a:r>
          </a:p>
          <a:p>
            <a:endParaRPr lang="en-US" dirty="0"/>
          </a:p>
          <a:p>
            <a:r>
              <a:rPr lang="en-US" dirty="0"/>
              <a:t>Knowing the students, I would divide groups as much as possible to focus on their different skill sets. I might look for students who are stronger artists to work with students who are stronger storytellers</a:t>
            </a:r>
          </a:p>
          <a:p>
            <a:endParaRPr lang="en-US" dirty="0"/>
          </a:p>
          <a:p>
            <a:r>
              <a:rPr lang="en-US" dirty="0"/>
              <a:t>It’s important in this to document the process &amp; for students to think through their decisions and understand why they made a certain decision. Ideally their answers should be grounded in story. The answer for why a student didn’t answer a question or decided a question didn’t apply to their character can be as interesting &amp; revealing about the character as actually answering the question. </a:t>
            </a:r>
          </a:p>
          <a:p>
            <a:endParaRPr lang="en-US" dirty="0"/>
          </a:p>
          <a:p>
            <a:endParaRPr lang="en-US" dirty="0"/>
          </a:p>
        </p:txBody>
      </p:sp>
      <p:sp>
        <p:nvSpPr>
          <p:cNvPr id="4" name="Slide Number Placeholder 3"/>
          <p:cNvSpPr>
            <a:spLocks noGrp="1"/>
          </p:cNvSpPr>
          <p:nvPr>
            <p:ph type="sldNum" sz="quarter" idx="10"/>
          </p:nvPr>
        </p:nvSpPr>
        <p:spPr/>
        <p:txBody>
          <a:bodyPr/>
          <a:lstStyle/>
          <a:p>
            <a:fld id="{AA748F41-C56E-8340-BC06-B9B5A90FFF90}" type="slidenum">
              <a:rPr lang="en-US" smtClean="0"/>
              <a:t>16</a:t>
            </a:fld>
            <a:endParaRPr lang="en-US"/>
          </a:p>
        </p:txBody>
      </p:sp>
    </p:spTree>
    <p:extLst>
      <p:ext uri="{BB962C8B-B14F-4D97-AF65-F5344CB8AC3E}">
        <p14:creationId xmlns:p14="http://schemas.microsoft.com/office/powerpoint/2010/main" val="286896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10 – point 4, concept before craft</a:t>
            </a:r>
          </a:p>
        </p:txBody>
      </p:sp>
      <p:sp>
        <p:nvSpPr>
          <p:cNvPr id="4" name="Slide Number Placeholder 3"/>
          <p:cNvSpPr>
            <a:spLocks noGrp="1"/>
          </p:cNvSpPr>
          <p:nvPr>
            <p:ph type="sldNum" sz="quarter" idx="10"/>
          </p:nvPr>
        </p:nvSpPr>
        <p:spPr/>
        <p:txBody>
          <a:bodyPr/>
          <a:lstStyle/>
          <a:p>
            <a:fld id="{AA748F41-C56E-8340-BC06-B9B5A90FFF90}" type="slidenum">
              <a:rPr lang="en-US" smtClean="0"/>
              <a:t>17</a:t>
            </a:fld>
            <a:endParaRPr lang="en-US"/>
          </a:p>
        </p:txBody>
      </p:sp>
    </p:spTree>
    <p:extLst>
      <p:ext uri="{BB962C8B-B14F-4D97-AF65-F5344CB8AC3E}">
        <p14:creationId xmlns:p14="http://schemas.microsoft.com/office/powerpoint/2010/main" val="4259246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10 – point 8, constraints  – instead of having students try to figure out the story and the whole character personality, I provide a framework for them to work within. They don’t have to flesh out the whole narrative but should consider how these characters would react to this situation. Open enough for them to have flexibility within the framework. </a:t>
            </a:r>
          </a:p>
          <a:p>
            <a:endParaRPr lang="en-US" dirty="0"/>
          </a:p>
          <a:p>
            <a:r>
              <a:rPr lang="en-US" dirty="0"/>
              <a:t>Gender neutral pronouns and no character names so they the student can decide those details themselves. Descriptions focus on personalities rather than on physical descriptions. </a:t>
            </a:r>
          </a:p>
          <a:p>
            <a:endParaRPr lang="en-US" dirty="0"/>
          </a:p>
          <a:p>
            <a:r>
              <a:rPr lang="en-US" dirty="0"/>
              <a:t>Students can simultaneously think about how to design the character and how the narrative may be effected by developing the character’s personality &amp; backstory more. </a:t>
            </a:r>
          </a:p>
          <a:p>
            <a:endParaRPr lang="en-US" dirty="0"/>
          </a:p>
          <a:p>
            <a:endParaRPr lang="en-US" dirty="0"/>
          </a:p>
        </p:txBody>
      </p:sp>
      <p:sp>
        <p:nvSpPr>
          <p:cNvPr id="4" name="Slide Number Placeholder 3"/>
          <p:cNvSpPr>
            <a:spLocks noGrp="1"/>
          </p:cNvSpPr>
          <p:nvPr>
            <p:ph type="sldNum" sz="quarter" idx="10"/>
          </p:nvPr>
        </p:nvSpPr>
        <p:spPr/>
        <p:txBody>
          <a:bodyPr/>
          <a:lstStyle/>
          <a:p>
            <a:fld id="{AA748F41-C56E-8340-BC06-B9B5A90FFF90}" type="slidenum">
              <a:rPr lang="en-US" smtClean="0"/>
              <a:t>18</a:t>
            </a:fld>
            <a:endParaRPr lang="en-US"/>
          </a:p>
        </p:txBody>
      </p:sp>
    </p:spTree>
    <p:extLst>
      <p:ext uri="{BB962C8B-B14F-4D97-AF65-F5344CB8AC3E}">
        <p14:creationId xmlns:p14="http://schemas.microsoft.com/office/powerpoint/2010/main" val="413603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48F41-C56E-8340-BC06-B9B5A90FFF90}" type="slidenum">
              <a:rPr lang="en-US" smtClean="0"/>
              <a:t>2</a:t>
            </a:fld>
            <a:endParaRPr lang="en-US"/>
          </a:p>
        </p:txBody>
      </p:sp>
    </p:spTree>
    <p:extLst>
      <p:ext uri="{BB962C8B-B14F-4D97-AF65-F5344CB8AC3E}">
        <p14:creationId xmlns:p14="http://schemas.microsoft.com/office/powerpoint/2010/main" val="92708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10 - point 8 work within constraints</a:t>
            </a:r>
          </a:p>
        </p:txBody>
      </p:sp>
      <p:sp>
        <p:nvSpPr>
          <p:cNvPr id="4" name="Slide Number Placeholder 3"/>
          <p:cNvSpPr>
            <a:spLocks noGrp="1"/>
          </p:cNvSpPr>
          <p:nvPr>
            <p:ph type="sldNum" sz="quarter" idx="10"/>
          </p:nvPr>
        </p:nvSpPr>
        <p:spPr/>
        <p:txBody>
          <a:bodyPr/>
          <a:lstStyle/>
          <a:p>
            <a:fld id="{AA748F41-C56E-8340-BC06-B9B5A90FFF90}" type="slidenum">
              <a:rPr lang="en-US" smtClean="0"/>
              <a:t>3</a:t>
            </a:fld>
            <a:endParaRPr lang="en-US"/>
          </a:p>
        </p:txBody>
      </p:sp>
    </p:spTree>
    <p:extLst>
      <p:ext uri="{BB962C8B-B14F-4D97-AF65-F5344CB8AC3E}">
        <p14:creationId xmlns:p14="http://schemas.microsoft.com/office/powerpoint/2010/main" val="1576564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don’t have to share this information with the whole class, but should turn in a short write up. They may want to use some of what they thought about when they do the main exercise. </a:t>
            </a:r>
          </a:p>
        </p:txBody>
      </p:sp>
      <p:sp>
        <p:nvSpPr>
          <p:cNvPr id="4" name="Slide Number Placeholder 3"/>
          <p:cNvSpPr>
            <a:spLocks noGrp="1"/>
          </p:cNvSpPr>
          <p:nvPr>
            <p:ph type="sldNum" sz="quarter" idx="10"/>
          </p:nvPr>
        </p:nvSpPr>
        <p:spPr/>
        <p:txBody>
          <a:bodyPr/>
          <a:lstStyle/>
          <a:p>
            <a:fld id="{AA748F41-C56E-8340-BC06-B9B5A90FFF90}" type="slidenum">
              <a:rPr lang="en-US" smtClean="0"/>
              <a:t>4</a:t>
            </a:fld>
            <a:endParaRPr lang="en-US"/>
          </a:p>
        </p:txBody>
      </p:sp>
    </p:spTree>
    <p:extLst>
      <p:ext uri="{BB962C8B-B14F-4D97-AF65-F5344CB8AC3E}">
        <p14:creationId xmlns:p14="http://schemas.microsoft.com/office/powerpoint/2010/main" val="34186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Fits in with Edit 10 – point 3 blend theory with practice – analysis beforehand to understand &amp; apply ideas to character exercise</a:t>
            </a:r>
          </a:p>
        </p:txBody>
      </p:sp>
      <p:sp>
        <p:nvSpPr>
          <p:cNvPr id="4" name="Slide Number Placeholder 3"/>
          <p:cNvSpPr>
            <a:spLocks noGrp="1"/>
          </p:cNvSpPr>
          <p:nvPr>
            <p:ph type="sldNum" sz="quarter" idx="10"/>
          </p:nvPr>
        </p:nvSpPr>
        <p:spPr/>
        <p:txBody>
          <a:bodyPr/>
          <a:lstStyle/>
          <a:p>
            <a:fld id="{AA748F41-C56E-8340-BC06-B9B5A90FFF90}" type="slidenum">
              <a:rPr lang="en-US" smtClean="0"/>
              <a:t>5</a:t>
            </a:fld>
            <a:endParaRPr lang="en-US"/>
          </a:p>
        </p:txBody>
      </p:sp>
    </p:spTree>
    <p:extLst>
      <p:ext uri="{BB962C8B-B14F-4D97-AF65-F5344CB8AC3E}">
        <p14:creationId xmlns:p14="http://schemas.microsoft.com/office/powerpoint/2010/main" val="369447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here is to getting them thinking about how character design &amp; story work together - give them a foundation for understanding how characters, even ones developed for children’s TV can still be complex and emotionally authentic even in fantastical situations (Edit 5 – Character matters)</a:t>
            </a:r>
          </a:p>
          <a:p>
            <a:endParaRPr lang="en-US" dirty="0"/>
          </a:p>
          <a:p>
            <a:r>
              <a:rPr lang="en-US" dirty="0"/>
              <a:t>During analysis they may want to share if they saw aspects of their best friends in any of these characters, what aspects of their relationships reminded them of their own friendships, what was missing from what they saw and their own experience of having a best friend.</a:t>
            </a:r>
          </a:p>
          <a:p>
            <a:endParaRPr lang="en-US" dirty="0"/>
          </a:p>
          <a:p>
            <a:r>
              <a:rPr lang="en-US" dirty="0"/>
              <a:t>I’ve been trying to take an intersectional approach to character animation. Part of that is introducing them to how power dynamics exist within interpersonal relationship and how those dynamics can affect storytelling</a:t>
            </a:r>
          </a:p>
        </p:txBody>
      </p:sp>
      <p:sp>
        <p:nvSpPr>
          <p:cNvPr id="4" name="Slide Number Placeholder 3"/>
          <p:cNvSpPr>
            <a:spLocks noGrp="1"/>
          </p:cNvSpPr>
          <p:nvPr>
            <p:ph type="sldNum" sz="quarter" idx="10"/>
          </p:nvPr>
        </p:nvSpPr>
        <p:spPr/>
        <p:txBody>
          <a:bodyPr/>
          <a:lstStyle/>
          <a:p>
            <a:fld id="{AA748F41-C56E-8340-BC06-B9B5A90FFF90}" type="slidenum">
              <a:rPr lang="en-US" smtClean="0"/>
              <a:t>6</a:t>
            </a:fld>
            <a:endParaRPr lang="en-US"/>
          </a:p>
        </p:txBody>
      </p:sp>
    </p:spTree>
    <p:extLst>
      <p:ext uri="{BB962C8B-B14F-4D97-AF65-F5344CB8AC3E}">
        <p14:creationId xmlns:p14="http://schemas.microsoft.com/office/powerpoint/2010/main" val="263308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Target age group 9-14</a:t>
            </a:r>
          </a:p>
          <a:p>
            <a:endParaRPr lang="en-US" dirty="0"/>
          </a:p>
          <a:p>
            <a:r>
              <a:rPr lang="en-US" dirty="0"/>
              <a:t>Ease students into the analysis with something familiar.</a:t>
            </a:r>
          </a:p>
        </p:txBody>
      </p:sp>
      <p:sp>
        <p:nvSpPr>
          <p:cNvPr id="4" name="Slide Number Placeholder 3"/>
          <p:cNvSpPr>
            <a:spLocks noGrp="1"/>
          </p:cNvSpPr>
          <p:nvPr>
            <p:ph type="sldNum" sz="quarter" idx="10"/>
          </p:nvPr>
        </p:nvSpPr>
        <p:spPr/>
        <p:txBody>
          <a:bodyPr/>
          <a:lstStyle/>
          <a:p>
            <a:fld id="{AA748F41-C56E-8340-BC06-B9B5A90FFF90}" type="slidenum">
              <a:rPr lang="en-US" smtClean="0"/>
              <a:t>7</a:t>
            </a:fld>
            <a:endParaRPr lang="en-US"/>
          </a:p>
        </p:txBody>
      </p:sp>
    </p:spTree>
    <p:extLst>
      <p:ext uri="{BB962C8B-B14F-4D97-AF65-F5344CB8AC3E}">
        <p14:creationId xmlns:p14="http://schemas.microsoft.com/office/powerpoint/2010/main" val="333356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Finn ages from 12-17 throughout the series and would be 13 or 14 in the episode</a:t>
            </a:r>
          </a:p>
        </p:txBody>
      </p:sp>
      <p:sp>
        <p:nvSpPr>
          <p:cNvPr id="4" name="Slide Number Placeholder 3"/>
          <p:cNvSpPr>
            <a:spLocks noGrp="1"/>
          </p:cNvSpPr>
          <p:nvPr>
            <p:ph type="sldNum" sz="quarter" idx="10"/>
          </p:nvPr>
        </p:nvSpPr>
        <p:spPr/>
        <p:txBody>
          <a:bodyPr/>
          <a:lstStyle/>
          <a:p>
            <a:fld id="{AA748F41-C56E-8340-BC06-B9B5A90FFF90}" type="slidenum">
              <a:rPr lang="en-US" smtClean="0"/>
              <a:t>8</a:t>
            </a:fld>
            <a:endParaRPr lang="en-US"/>
          </a:p>
        </p:txBody>
      </p:sp>
    </p:spTree>
    <p:extLst>
      <p:ext uri="{BB962C8B-B14F-4D97-AF65-F5344CB8AC3E}">
        <p14:creationId xmlns:p14="http://schemas.microsoft.com/office/powerpoint/2010/main" val="461606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748F41-C56E-8340-BC06-B9B5A90FFF90}" type="slidenum">
              <a:rPr lang="en-US" smtClean="0"/>
              <a:t>9</a:t>
            </a:fld>
            <a:endParaRPr lang="en-US"/>
          </a:p>
        </p:txBody>
      </p:sp>
    </p:spTree>
    <p:extLst>
      <p:ext uri="{BB962C8B-B14F-4D97-AF65-F5344CB8AC3E}">
        <p14:creationId xmlns:p14="http://schemas.microsoft.com/office/powerpoint/2010/main" val="24392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AE3D-2A88-FA4E-A3B0-46580EB896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EE48ED-5B5E-0C42-9556-96013186D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EFAA74-D742-BB4A-8039-2E05EA93530F}"/>
              </a:ext>
            </a:extLst>
          </p:cNvPr>
          <p:cNvSpPr>
            <a:spLocks noGrp="1"/>
          </p:cNvSpPr>
          <p:nvPr>
            <p:ph type="dt" sz="half" idx="10"/>
          </p:nvPr>
        </p:nvSpPr>
        <p:spPr/>
        <p:txBody>
          <a:bodyPr/>
          <a:lstStyle/>
          <a:p>
            <a:fld id="{5C634A8F-26EC-F34B-A7A2-329B904CDAE5}" type="datetimeFigureOut">
              <a:rPr lang="en-US" smtClean="0"/>
              <a:t>8/6/18</a:t>
            </a:fld>
            <a:endParaRPr lang="en-US"/>
          </a:p>
        </p:txBody>
      </p:sp>
      <p:sp>
        <p:nvSpPr>
          <p:cNvPr id="5" name="Footer Placeholder 4">
            <a:extLst>
              <a:ext uri="{FF2B5EF4-FFF2-40B4-BE49-F238E27FC236}">
                <a16:creationId xmlns:a16="http://schemas.microsoft.com/office/drawing/2014/main" id="{E2310A4E-02A2-BF47-AF08-099E2D331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91824-493F-794E-B231-D73A58D671AA}"/>
              </a:ext>
            </a:extLst>
          </p:cNvPr>
          <p:cNvSpPr>
            <a:spLocks noGrp="1"/>
          </p:cNvSpPr>
          <p:nvPr>
            <p:ph type="sldNum" sz="quarter" idx="12"/>
          </p:nvPr>
        </p:nvSpPr>
        <p:spPr/>
        <p:txBody>
          <a:bodyPr/>
          <a:lstStyle/>
          <a:p>
            <a:fld id="{42A33641-6566-484F-B48A-8B6B3310373A}" type="slidenum">
              <a:rPr lang="en-US" smtClean="0"/>
              <a:t>‹#›</a:t>
            </a:fld>
            <a:endParaRPr lang="en-US"/>
          </a:p>
        </p:txBody>
      </p:sp>
    </p:spTree>
    <p:extLst>
      <p:ext uri="{BB962C8B-B14F-4D97-AF65-F5344CB8AC3E}">
        <p14:creationId xmlns:p14="http://schemas.microsoft.com/office/powerpoint/2010/main" val="215411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043D5-83F8-E64C-93BC-9A1640CB7C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6A7B43-A5CA-D54A-94B1-CACC07ADA2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BDD3C-4934-6446-A0E2-3C1B50F2F199}"/>
              </a:ext>
            </a:extLst>
          </p:cNvPr>
          <p:cNvSpPr>
            <a:spLocks noGrp="1"/>
          </p:cNvSpPr>
          <p:nvPr>
            <p:ph type="dt" sz="half" idx="10"/>
          </p:nvPr>
        </p:nvSpPr>
        <p:spPr/>
        <p:txBody>
          <a:bodyPr/>
          <a:lstStyle/>
          <a:p>
            <a:fld id="{5C634A8F-26EC-F34B-A7A2-329B904CDAE5}" type="datetimeFigureOut">
              <a:rPr lang="en-US" smtClean="0"/>
              <a:t>8/6/18</a:t>
            </a:fld>
            <a:endParaRPr lang="en-US"/>
          </a:p>
        </p:txBody>
      </p:sp>
      <p:sp>
        <p:nvSpPr>
          <p:cNvPr id="5" name="Footer Placeholder 4">
            <a:extLst>
              <a:ext uri="{FF2B5EF4-FFF2-40B4-BE49-F238E27FC236}">
                <a16:creationId xmlns:a16="http://schemas.microsoft.com/office/drawing/2014/main" id="{664A6937-A623-0C43-BEE3-C5D5DCF41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46719-B060-7E43-B3FA-303B8427C3FE}"/>
              </a:ext>
            </a:extLst>
          </p:cNvPr>
          <p:cNvSpPr>
            <a:spLocks noGrp="1"/>
          </p:cNvSpPr>
          <p:nvPr>
            <p:ph type="sldNum" sz="quarter" idx="12"/>
          </p:nvPr>
        </p:nvSpPr>
        <p:spPr/>
        <p:txBody>
          <a:bodyPr/>
          <a:lstStyle/>
          <a:p>
            <a:fld id="{42A33641-6566-484F-B48A-8B6B3310373A}" type="slidenum">
              <a:rPr lang="en-US" smtClean="0"/>
              <a:t>‹#›</a:t>
            </a:fld>
            <a:endParaRPr lang="en-US"/>
          </a:p>
        </p:txBody>
      </p:sp>
    </p:spTree>
    <p:extLst>
      <p:ext uri="{BB962C8B-B14F-4D97-AF65-F5344CB8AC3E}">
        <p14:creationId xmlns:p14="http://schemas.microsoft.com/office/powerpoint/2010/main" val="270677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F3E715-7585-3D4D-A7DC-9F9B9831FF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426114-3497-1243-ACD6-BBC8FA6CA7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9CBA5-C59C-BB4B-945B-7DDF36371E19}"/>
              </a:ext>
            </a:extLst>
          </p:cNvPr>
          <p:cNvSpPr>
            <a:spLocks noGrp="1"/>
          </p:cNvSpPr>
          <p:nvPr>
            <p:ph type="dt" sz="half" idx="10"/>
          </p:nvPr>
        </p:nvSpPr>
        <p:spPr/>
        <p:txBody>
          <a:bodyPr/>
          <a:lstStyle/>
          <a:p>
            <a:fld id="{5C634A8F-26EC-F34B-A7A2-329B904CDAE5}" type="datetimeFigureOut">
              <a:rPr lang="en-US" smtClean="0"/>
              <a:t>8/6/18</a:t>
            </a:fld>
            <a:endParaRPr lang="en-US"/>
          </a:p>
        </p:txBody>
      </p:sp>
      <p:sp>
        <p:nvSpPr>
          <p:cNvPr id="5" name="Footer Placeholder 4">
            <a:extLst>
              <a:ext uri="{FF2B5EF4-FFF2-40B4-BE49-F238E27FC236}">
                <a16:creationId xmlns:a16="http://schemas.microsoft.com/office/drawing/2014/main" id="{478273E9-3902-E846-8063-4E0B3D730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27A19-3595-F14E-B0CE-EA3BD00AF796}"/>
              </a:ext>
            </a:extLst>
          </p:cNvPr>
          <p:cNvSpPr>
            <a:spLocks noGrp="1"/>
          </p:cNvSpPr>
          <p:nvPr>
            <p:ph type="sldNum" sz="quarter" idx="12"/>
          </p:nvPr>
        </p:nvSpPr>
        <p:spPr/>
        <p:txBody>
          <a:bodyPr/>
          <a:lstStyle/>
          <a:p>
            <a:fld id="{42A33641-6566-484F-B48A-8B6B3310373A}" type="slidenum">
              <a:rPr lang="en-US" smtClean="0"/>
              <a:t>‹#›</a:t>
            </a:fld>
            <a:endParaRPr lang="en-US"/>
          </a:p>
        </p:txBody>
      </p:sp>
    </p:spTree>
    <p:extLst>
      <p:ext uri="{BB962C8B-B14F-4D97-AF65-F5344CB8AC3E}">
        <p14:creationId xmlns:p14="http://schemas.microsoft.com/office/powerpoint/2010/main" val="425967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FE6C-225F-854D-8A42-C61EB90E3C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4C0546-CF9C-924D-9F45-63C0E27CDA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00B4C-AF08-3548-A6F2-DAA2F38B497A}"/>
              </a:ext>
            </a:extLst>
          </p:cNvPr>
          <p:cNvSpPr>
            <a:spLocks noGrp="1"/>
          </p:cNvSpPr>
          <p:nvPr>
            <p:ph type="dt" sz="half" idx="10"/>
          </p:nvPr>
        </p:nvSpPr>
        <p:spPr/>
        <p:txBody>
          <a:bodyPr/>
          <a:lstStyle/>
          <a:p>
            <a:fld id="{5C634A8F-26EC-F34B-A7A2-329B904CDAE5}" type="datetimeFigureOut">
              <a:rPr lang="en-US" smtClean="0"/>
              <a:t>8/6/18</a:t>
            </a:fld>
            <a:endParaRPr lang="en-US"/>
          </a:p>
        </p:txBody>
      </p:sp>
      <p:sp>
        <p:nvSpPr>
          <p:cNvPr id="5" name="Footer Placeholder 4">
            <a:extLst>
              <a:ext uri="{FF2B5EF4-FFF2-40B4-BE49-F238E27FC236}">
                <a16:creationId xmlns:a16="http://schemas.microsoft.com/office/drawing/2014/main" id="{103601BE-3F14-C642-9288-098D276C4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F1F41-B6AF-3C4D-A002-35414A74889D}"/>
              </a:ext>
            </a:extLst>
          </p:cNvPr>
          <p:cNvSpPr>
            <a:spLocks noGrp="1"/>
          </p:cNvSpPr>
          <p:nvPr>
            <p:ph type="sldNum" sz="quarter" idx="12"/>
          </p:nvPr>
        </p:nvSpPr>
        <p:spPr/>
        <p:txBody>
          <a:bodyPr/>
          <a:lstStyle/>
          <a:p>
            <a:fld id="{42A33641-6566-484F-B48A-8B6B3310373A}" type="slidenum">
              <a:rPr lang="en-US" smtClean="0"/>
              <a:t>‹#›</a:t>
            </a:fld>
            <a:endParaRPr lang="en-US"/>
          </a:p>
        </p:txBody>
      </p:sp>
    </p:spTree>
    <p:extLst>
      <p:ext uri="{BB962C8B-B14F-4D97-AF65-F5344CB8AC3E}">
        <p14:creationId xmlns:p14="http://schemas.microsoft.com/office/powerpoint/2010/main" val="65221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07F7A-0D7D-B341-B2DB-F93276BD70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E39CC4-0B2D-5A42-B8D1-856E761E00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4302FE-9B57-1F41-A881-2E9758FDB929}"/>
              </a:ext>
            </a:extLst>
          </p:cNvPr>
          <p:cNvSpPr>
            <a:spLocks noGrp="1"/>
          </p:cNvSpPr>
          <p:nvPr>
            <p:ph type="dt" sz="half" idx="10"/>
          </p:nvPr>
        </p:nvSpPr>
        <p:spPr/>
        <p:txBody>
          <a:bodyPr/>
          <a:lstStyle/>
          <a:p>
            <a:fld id="{5C634A8F-26EC-F34B-A7A2-329B904CDAE5}" type="datetimeFigureOut">
              <a:rPr lang="en-US" smtClean="0"/>
              <a:t>8/6/18</a:t>
            </a:fld>
            <a:endParaRPr lang="en-US"/>
          </a:p>
        </p:txBody>
      </p:sp>
      <p:sp>
        <p:nvSpPr>
          <p:cNvPr id="5" name="Footer Placeholder 4">
            <a:extLst>
              <a:ext uri="{FF2B5EF4-FFF2-40B4-BE49-F238E27FC236}">
                <a16:creationId xmlns:a16="http://schemas.microsoft.com/office/drawing/2014/main" id="{9169788D-0667-1247-B1F8-6526E6732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86D06-2D77-CF44-9541-CAEB58540D25}"/>
              </a:ext>
            </a:extLst>
          </p:cNvPr>
          <p:cNvSpPr>
            <a:spLocks noGrp="1"/>
          </p:cNvSpPr>
          <p:nvPr>
            <p:ph type="sldNum" sz="quarter" idx="12"/>
          </p:nvPr>
        </p:nvSpPr>
        <p:spPr/>
        <p:txBody>
          <a:bodyPr/>
          <a:lstStyle/>
          <a:p>
            <a:fld id="{42A33641-6566-484F-B48A-8B6B3310373A}" type="slidenum">
              <a:rPr lang="en-US" smtClean="0"/>
              <a:t>‹#›</a:t>
            </a:fld>
            <a:endParaRPr lang="en-US"/>
          </a:p>
        </p:txBody>
      </p:sp>
    </p:spTree>
    <p:extLst>
      <p:ext uri="{BB962C8B-B14F-4D97-AF65-F5344CB8AC3E}">
        <p14:creationId xmlns:p14="http://schemas.microsoft.com/office/powerpoint/2010/main" val="182643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29DF-11F1-EA45-8488-5B642971C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647FE8-1859-8D46-AFCA-BF18BB27FB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4F1645-2DD9-DD43-A6FC-A2D1FB36F8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578E4-04E6-3D4D-B9C9-2C8B70E30C6E}"/>
              </a:ext>
            </a:extLst>
          </p:cNvPr>
          <p:cNvSpPr>
            <a:spLocks noGrp="1"/>
          </p:cNvSpPr>
          <p:nvPr>
            <p:ph type="dt" sz="half" idx="10"/>
          </p:nvPr>
        </p:nvSpPr>
        <p:spPr/>
        <p:txBody>
          <a:bodyPr/>
          <a:lstStyle/>
          <a:p>
            <a:fld id="{5C634A8F-26EC-F34B-A7A2-329B904CDAE5}" type="datetimeFigureOut">
              <a:rPr lang="en-US" smtClean="0"/>
              <a:t>8/6/18</a:t>
            </a:fld>
            <a:endParaRPr lang="en-US"/>
          </a:p>
        </p:txBody>
      </p:sp>
      <p:sp>
        <p:nvSpPr>
          <p:cNvPr id="6" name="Footer Placeholder 5">
            <a:extLst>
              <a:ext uri="{FF2B5EF4-FFF2-40B4-BE49-F238E27FC236}">
                <a16:creationId xmlns:a16="http://schemas.microsoft.com/office/drawing/2014/main" id="{61EC8F5F-B249-824D-9E78-19CC3FDCA1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C36C4-ADB6-8646-B74F-3CD37A9FC119}"/>
              </a:ext>
            </a:extLst>
          </p:cNvPr>
          <p:cNvSpPr>
            <a:spLocks noGrp="1"/>
          </p:cNvSpPr>
          <p:nvPr>
            <p:ph type="sldNum" sz="quarter" idx="12"/>
          </p:nvPr>
        </p:nvSpPr>
        <p:spPr/>
        <p:txBody>
          <a:bodyPr/>
          <a:lstStyle/>
          <a:p>
            <a:fld id="{42A33641-6566-484F-B48A-8B6B3310373A}" type="slidenum">
              <a:rPr lang="en-US" smtClean="0"/>
              <a:t>‹#›</a:t>
            </a:fld>
            <a:endParaRPr lang="en-US"/>
          </a:p>
        </p:txBody>
      </p:sp>
    </p:spTree>
    <p:extLst>
      <p:ext uri="{BB962C8B-B14F-4D97-AF65-F5344CB8AC3E}">
        <p14:creationId xmlns:p14="http://schemas.microsoft.com/office/powerpoint/2010/main" val="148257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6077-C7B4-A54C-9241-0E81B8BC0D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A95BDC-7B8D-5949-96C8-5F32BF5D25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C64FCF-90A1-414D-826E-74D1FCFD6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231A5C-36EB-2743-8131-6E88495EF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246558-E6C0-C947-8AB2-9B3B6546E2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A1C36-2D00-A44D-BBD4-EA1AD79D58B3}"/>
              </a:ext>
            </a:extLst>
          </p:cNvPr>
          <p:cNvSpPr>
            <a:spLocks noGrp="1"/>
          </p:cNvSpPr>
          <p:nvPr>
            <p:ph type="dt" sz="half" idx="10"/>
          </p:nvPr>
        </p:nvSpPr>
        <p:spPr/>
        <p:txBody>
          <a:bodyPr/>
          <a:lstStyle/>
          <a:p>
            <a:fld id="{5C634A8F-26EC-F34B-A7A2-329B904CDAE5}" type="datetimeFigureOut">
              <a:rPr lang="en-US" smtClean="0"/>
              <a:t>8/6/18</a:t>
            </a:fld>
            <a:endParaRPr lang="en-US"/>
          </a:p>
        </p:txBody>
      </p:sp>
      <p:sp>
        <p:nvSpPr>
          <p:cNvPr id="8" name="Footer Placeholder 7">
            <a:extLst>
              <a:ext uri="{FF2B5EF4-FFF2-40B4-BE49-F238E27FC236}">
                <a16:creationId xmlns:a16="http://schemas.microsoft.com/office/drawing/2014/main" id="{7F0FE30E-DAA4-F849-A18C-B68EAAADE4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435EA7-1AD6-354A-B47B-2037A1E8A847}"/>
              </a:ext>
            </a:extLst>
          </p:cNvPr>
          <p:cNvSpPr>
            <a:spLocks noGrp="1"/>
          </p:cNvSpPr>
          <p:nvPr>
            <p:ph type="sldNum" sz="quarter" idx="12"/>
          </p:nvPr>
        </p:nvSpPr>
        <p:spPr/>
        <p:txBody>
          <a:bodyPr/>
          <a:lstStyle/>
          <a:p>
            <a:fld id="{42A33641-6566-484F-B48A-8B6B3310373A}" type="slidenum">
              <a:rPr lang="en-US" smtClean="0"/>
              <a:t>‹#›</a:t>
            </a:fld>
            <a:endParaRPr lang="en-US"/>
          </a:p>
        </p:txBody>
      </p:sp>
    </p:spTree>
    <p:extLst>
      <p:ext uri="{BB962C8B-B14F-4D97-AF65-F5344CB8AC3E}">
        <p14:creationId xmlns:p14="http://schemas.microsoft.com/office/powerpoint/2010/main" val="943839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FF2C5-215E-F640-8BB3-7BFB75C68D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C9851F-9AF1-CC43-9FA9-82DFDF572911}"/>
              </a:ext>
            </a:extLst>
          </p:cNvPr>
          <p:cNvSpPr>
            <a:spLocks noGrp="1"/>
          </p:cNvSpPr>
          <p:nvPr>
            <p:ph type="dt" sz="half" idx="10"/>
          </p:nvPr>
        </p:nvSpPr>
        <p:spPr/>
        <p:txBody>
          <a:bodyPr/>
          <a:lstStyle/>
          <a:p>
            <a:fld id="{5C634A8F-26EC-F34B-A7A2-329B904CDAE5}" type="datetimeFigureOut">
              <a:rPr lang="en-US" smtClean="0"/>
              <a:t>8/6/18</a:t>
            </a:fld>
            <a:endParaRPr lang="en-US"/>
          </a:p>
        </p:txBody>
      </p:sp>
      <p:sp>
        <p:nvSpPr>
          <p:cNvPr id="4" name="Footer Placeholder 3">
            <a:extLst>
              <a:ext uri="{FF2B5EF4-FFF2-40B4-BE49-F238E27FC236}">
                <a16:creationId xmlns:a16="http://schemas.microsoft.com/office/drawing/2014/main" id="{4BCDFC1D-BE91-8E4C-BE7F-41E497D0AA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03FFA2-4D10-B848-8C25-48021462AAF8}"/>
              </a:ext>
            </a:extLst>
          </p:cNvPr>
          <p:cNvSpPr>
            <a:spLocks noGrp="1"/>
          </p:cNvSpPr>
          <p:nvPr>
            <p:ph type="sldNum" sz="quarter" idx="12"/>
          </p:nvPr>
        </p:nvSpPr>
        <p:spPr/>
        <p:txBody>
          <a:bodyPr/>
          <a:lstStyle/>
          <a:p>
            <a:fld id="{42A33641-6566-484F-B48A-8B6B3310373A}" type="slidenum">
              <a:rPr lang="en-US" smtClean="0"/>
              <a:t>‹#›</a:t>
            </a:fld>
            <a:endParaRPr lang="en-US"/>
          </a:p>
        </p:txBody>
      </p:sp>
    </p:spTree>
    <p:extLst>
      <p:ext uri="{BB962C8B-B14F-4D97-AF65-F5344CB8AC3E}">
        <p14:creationId xmlns:p14="http://schemas.microsoft.com/office/powerpoint/2010/main" val="138129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4210B-C8EF-CC4E-A5B7-47D260EE638A}"/>
              </a:ext>
            </a:extLst>
          </p:cNvPr>
          <p:cNvSpPr>
            <a:spLocks noGrp="1"/>
          </p:cNvSpPr>
          <p:nvPr>
            <p:ph type="dt" sz="half" idx="10"/>
          </p:nvPr>
        </p:nvSpPr>
        <p:spPr/>
        <p:txBody>
          <a:bodyPr/>
          <a:lstStyle/>
          <a:p>
            <a:fld id="{5C634A8F-26EC-F34B-A7A2-329B904CDAE5}" type="datetimeFigureOut">
              <a:rPr lang="en-US" smtClean="0"/>
              <a:t>8/6/18</a:t>
            </a:fld>
            <a:endParaRPr lang="en-US"/>
          </a:p>
        </p:txBody>
      </p:sp>
      <p:sp>
        <p:nvSpPr>
          <p:cNvPr id="3" name="Footer Placeholder 2">
            <a:extLst>
              <a:ext uri="{FF2B5EF4-FFF2-40B4-BE49-F238E27FC236}">
                <a16:creationId xmlns:a16="http://schemas.microsoft.com/office/drawing/2014/main" id="{9A530A41-7269-E846-903A-DDF486D8C3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B871D1-A870-574D-8CDC-29D09CC2996D}"/>
              </a:ext>
            </a:extLst>
          </p:cNvPr>
          <p:cNvSpPr>
            <a:spLocks noGrp="1"/>
          </p:cNvSpPr>
          <p:nvPr>
            <p:ph type="sldNum" sz="quarter" idx="12"/>
          </p:nvPr>
        </p:nvSpPr>
        <p:spPr/>
        <p:txBody>
          <a:bodyPr/>
          <a:lstStyle/>
          <a:p>
            <a:fld id="{42A33641-6566-484F-B48A-8B6B3310373A}" type="slidenum">
              <a:rPr lang="en-US" smtClean="0"/>
              <a:t>‹#›</a:t>
            </a:fld>
            <a:endParaRPr lang="en-US"/>
          </a:p>
        </p:txBody>
      </p:sp>
    </p:spTree>
    <p:extLst>
      <p:ext uri="{BB962C8B-B14F-4D97-AF65-F5344CB8AC3E}">
        <p14:creationId xmlns:p14="http://schemas.microsoft.com/office/powerpoint/2010/main" val="272977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8D450-6FA1-D642-84F2-EE60CA7DF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7EDD48-4C98-CC44-BF73-FEE97B425C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A95A15-BE6F-A946-9470-AF8EFC3F1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733DF2-5617-7B42-9EC5-A9C84E730041}"/>
              </a:ext>
            </a:extLst>
          </p:cNvPr>
          <p:cNvSpPr>
            <a:spLocks noGrp="1"/>
          </p:cNvSpPr>
          <p:nvPr>
            <p:ph type="dt" sz="half" idx="10"/>
          </p:nvPr>
        </p:nvSpPr>
        <p:spPr/>
        <p:txBody>
          <a:bodyPr/>
          <a:lstStyle/>
          <a:p>
            <a:fld id="{5C634A8F-26EC-F34B-A7A2-329B904CDAE5}" type="datetimeFigureOut">
              <a:rPr lang="en-US" smtClean="0"/>
              <a:t>8/6/18</a:t>
            </a:fld>
            <a:endParaRPr lang="en-US"/>
          </a:p>
        </p:txBody>
      </p:sp>
      <p:sp>
        <p:nvSpPr>
          <p:cNvPr id="6" name="Footer Placeholder 5">
            <a:extLst>
              <a:ext uri="{FF2B5EF4-FFF2-40B4-BE49-F238E27FC236}">
                <a16:creationId xmlns:a16="http://schemas.microsoft.com/office/drawing/2014/main" id="{C130AD31-0DB2-0D49-AE4B-B8A890C1F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0C3F3-7846-644C-9A44-AB3E3AFD595D}"/>
              </a:ext>
            </a:extLst>
          </p:cNvPr>
          <p:cNvSpPr>
            <a:spLocks noGrp="1"/>
          </p:cNvSpPr>
          <p:nvPr>
            <p:ph type="sldNum" sz="quarter" idx="12"/>
          </p:nvPr>
        </p:nvSpPr>
        <p:spPr/>
        <p:txBody>
          <a:bodyPr/>
          <a:lstStyle/>
          <a:p>
            <a:fld id="{42A33641-6566-484F-B48A-8B6B3310373A}" type="slidenum">
              <a:rPr lang="en-US" smtClean="0"/>
              <a:t>‹#›</a:t>
            </a:fld>
            <a:endParaRPr lang="en-US"/>
          </a:p>
        </p:txBody>
      </p:sp>
    </p:spTree>
    <p:extLst>
      <p:ext uri="{BB962C8B-B14F-4D97-AF65-F5344CB8AC3E}">
        <p14:creationId xmlns:p14="http://schemas.microsoft.com/office/powerpoint/2010/main" val="8321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E3BF-2AAB-E44D-9194-3DE5BBBCBD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D4EE61-9852-074A-A1CB-98BF45646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A023E9-906F-604C-9CB2-8E991F59E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F6565D-15D4-6F4A-92BC-8DA8A42F8CBC}"/>
              </a:ext>
            </a:extLst>
          </p:cNvPr>
          <p:cNvSpPr>
            <a:spLocks noGrp="1"/>
          </p:cNvSpPr>
          <p:nvPr>
            <p:ph type="dt" sz="half" idx="10"/>
          </p:nvPr>
        </p:nvSpPr>
        <p:spPr/>
        <p:txBody>
          <a:bodyPr/>
          <a:lstStyle/>
          <a:p>
            <a:fld id="{5C634A8F-26EC-F34B-A7A2-329B904CDAE5}" type="datetimeFigureOut">
              <a:rPr lang="en-US" smtClean="0"/>
              <a:t>8/6/18</a:t>
            </a:fld>
            <a:endParaRPr lang="en-US"/>
          </a:p>
        </p:txBody>
      </p:sp>
      <p:sp>
        <p:nvSpPr>
          <p:cNvPr id="6" name="Footer Placeholder 5">
            <a:extLst>
              <a:ext uri="{FF2B5EF4-FFF2-40B4-BE49-F238E27FC236}">
                <a16:creationId xmlns:a16="http://schemas.microsoft.com/office/drawing/2014/main" id="{A5A3D7D4-E963-F74F-B388-03CF5688B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24D00-F6F0-B248-A8E5-B03E047A8738}"/>
              </a:ext>
            </a:extLst>
          </p:cNvPr>
          <p:cNvSpPr>
            <a:spLocks noGrp="1"/>
          </p:cNvSpPr>
          <p:nvPr>
            <p:ph type="sldNum" sz="quarter" idx="12"/>
          </p:nvPr>
        </p:nvSpPr>
        <p:spPr/>
        <p:txBody>
          <a:bodyPr/>
          <a:lstStyle/>
          <a:p>
            <a:fld id="{42A33641-6566-484F-B48A-8B6B3310373A}" type="slidenum">
              <a:rPr lang="en-US" smtClean="0"/>
              <a:t>‹#›</a:t>
            </a:fld>
            <a:endParaRPr lang="en-US"/>
          </a:p>
        </p:txBody>
      </p:sp>
    </p:spTree>
    <p:extLst>
      <p:ext uri="{BB962C8B-B14F-4D97-AF65-F5344CB8AC3E}">
        <p14:creationId xmlns:p14="http://schemas.microsoft.com/office/powerpoint/2010/main" val="95797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0C53C0-5BE4-3C43-9CA5-8623A6DD14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4ACE0A-58AC-0C49-98BE-BF0F1148E2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30FD1-9FCE-C248-877B-E92C0A5728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34A8F-26EC-F34B-A7A2-329B904CDAE5}" type="datetimeFigureOut">
              <a:rPr lang="en-US" smtClean="0"/>
              <a:t>8/6/18</a:t>
            </a:fld>
            <a:endParaRPr lang="en-US"/>
          </a:p>
        </p:txBody>
      </p:sp>
      <p:sp>
        <p:nvSpPr>
          <p:cNvPr id="5" name="Footer Placeholder 4">
            <a:extLst>
              <a:ext uri="{FF2B5EF4-FFF2-40B4-BE49-F238E27FC236}">
                <a16:creationId xmlns:a16="http://schemas.microsoft.com/office/drawing/2014/main" id="{40F8E062-F910-5F4C-B84B-A1027ED4E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312CE4-F74C-ED4C-B356-0468A6526C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33641-6566-484F-B48A-8B6B3310373A}" type="slidenum">
              <a:rPr lang="en-US" smtClean="0"/>
              <a:t>‹#›</a:t>
            </a:fld>
            <a:endParaRPr lang="en-US"/>
          </a:p>
        </p:txBody>
      </p:sp>
    </p:spTree>
    <p:extLst>
      <p:ext uri="{BB962C8B-B14F-4D97-AF65-F5344CB8AC3E}">
        <p14:creationId xmlns:p14="http://schemas.microsoft.com/office/powerpoint/2010/main" val="3803378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907D-D7E2-8D44-AFEC-F797E1446217}"/>
              </a:ext>
            </a:extLst>
          </p:cNvPr>
          <p:cNvSpPr>
            <a:spLocks noGrp="1"/>
          </p:cNvSpPr>
          <p:nvPr>
            <p:ph type="ctrTitle"/>
          </p:nvPr>
        </p:nvSpPr>
        <p:spPr/>
        <p:txBody>
          <a:bodyPr/>
          <a:lstStyle/>
          <a:p>
            <a:r>
              <a:rPr lang="en-US" dirty="0"/>
              <a:t>Building Best Friends</a:t>
            </a:r>
          </a:p>
        </p:txBody>
      </p:sp>
      <p:sp>
        <p:nvSpPr>
          <p:cNvPr id="3" name="Subtitle 2">
            <a:extLst>
              <a:ext uri="{FF2B5EF4-FFF2-40B4-BE49-F238E27FC236}">
                <a16:creationId xmlns:a16="http://schemas.microsoft.com/office/drawing/2014/main" id="{5BE777E9-F7AA-3B4F-BD67-8FD0C625D101}"/>
              </a:ext>
            </a:extLst>
          </p:cNvPr>
          <p:cNvSpPr>
            <a:spLocks noGrp="1"/>
          </p:cNvSpPr>
          <p:nvPr>
            <p:ph type="subTitle" idx="1"/>
          </p:nvPr>
        </p:nvSpPr>
        <p:spPr/>
        <p:txBody>
          <a:bodyPr/>
          <a:lstStyle/>
          <a:p>
            <a:r>
              <a:rPr lang="en-US" dirty="0"/>
              <a:t>An Exercise in Animated Character Design</a:t>
            </a:r>
          </a:p>
        </p:txBody>
      </p:sp>
    </p:spTree>
    <p:extLst>
      <p:ext uri="{BB962C8B-B14F-4D97-AF65-F5344CB8AC3E}">
        <p14:creationId xmlns:p14="http://schemas.microsoft.com/office/powerpoint/2010/main" val="338010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15BE-9C10-8D44-821B-8D0FF2E2C3EA}"/>
              </a:ext>
            </a:extLst>
          </p:cNvPr>
          <p:cNvSpPr>
            <a:spLocks noGrp="1"/>
          </p:cNvSpPr>
          <p:nvPr>
            <p:ph type="title"/>
          </p:nvPr>
        </p:nvSpPr>
        <p:spPr/>
        <p:txBody>
          <a:bodyPr/>
          <a:lstStyle/>
          <a:p>
            <a:r>
              <a:rPr lang="en-US" dirty="0"/>
              <a:t>Danger &amp; Eggs – DD &amp; Phillip</a:t>
            </a:r>
          </a:p>
        </p:txBody>
      </p:sp>
      <p:pic>
        <p:nvPicPr>
          <p:cNvPr id="6" name="Content Placeholder 5">
            <a:extLst>
              <a:ext uri="{FF2B5EF4-FFF2-40B4-BE49-F238E27FC236}">
                <a16:creationId xmlns:a16="http://schemas.microsoft.com/office/drawing/2014/main" id="{37D0A332-5F85-704B-ADE4-697E9B57516F}"/>
              </a:ext>
            </a:extLst>
          </p:cNvPr>
          <p:cNvPicPr>
            <a:picLocks noGrp="1" noChangeAspect="1"/>
          </p:cNvPicPr>
          <p:nvPr>
            <p:ph sz="half" idx="1"/>
          </p:nvPr>
        </p:nvPicPr>
        <p:blipFill>
          <a:blip r:embed="rId3"/>
          <a:stretch>
            <a:fillRect/>
          </a:stretch>
        </p:blipFill>
        <p:spPr>
          <a:xfrm>
            <a:off x="856514" y="2553352"/>
            <a:ext cx="5144971" cy="2895884"/>
          </a:xfrm>
        </p:spPr>
      </p:pic>
      <p:sp>
        <p:nvSpPr>
          <p:cNvPr id="3" name="Rectangle 2">
            <a:extLst>
              <a:ext uri="{FF2B5EF4-FFF2-40B4-BE49-F238E27FC236}">
                <a16:creationId xmlns:a16="http://schemas.microsoft.com/office/drawing/2014/main" id="{01D16898-305C-B340-9DEB-CAD872ED587A}"/>
              </a:ext>
            </a:extLst>
          </p:cNvPr>
          <p:cNvSpPr/>
          <p:nvPr/>
        </p:nvSpPr>
        <p:spPr>
          <a:xfrm>
            <a:off x="324763" y="6311900"/>
            <a:ext cx="7135158" cy="369332"/>
          </a:xfrm>
          <a:prstGeom prst="rect">
            <a:avLst/>
          </a:prstGeom>
        </p:spPr>
        <p:txBody>
          <a:bodyPr wrap="none">
            <a:spAutoFit/>
          </a:bodyPr>
          <a:lstStyle/>
          <a:p>
            <a:r>
              <a:rPr lang="en-US" dirty="0"/>
              <a:t>The Trio episode, Sarah </a:t>
            </a:r>
            <a:r>
              <a:rPr lang="en-US" dirty="0" err="1"/>
              <a:t>Seember</a:t>
            </a:r>
            <a:r>
              <a:rPr lang="en-US" dirty="0"/>
              <a:t> </a:t>
            </a:r>
            <a:r>
              <a:rPr lang="en-US" dirty="0" err="1"/>
              <a:t>Huskin</a:t>
            </a:r>
            <a:r>
              <a:rPr lang="en-US" dirty="0"/>
              <a:t>, Mike Owens, Brian </a:t>
            </a:r>
            <a:r>
              <a:rPr lang="en-US" dirty="0" err="1"/>
              <a:t>Sheesly</a:t>
            </a:r>
            <a:r>
              <a:rPr lang="en-US" dirty="0"/>
              <a:t>, 2017</a:t>
            </a:r>
          </a:p>
        </p:txBody>
      </p:sp>
      <p:sp>
        <p:nvSpPr>
          <p:cNvPr id="5" name="Content Placeholder 4">
            <a:extLst>
              <a:ext uri="{FF2B5EF4-FFF2-40B4-BE49-F238E27FC236}">
                <a16:creationId xmlns:a16="http://schemas.microsoft.com/office/drawing/2014/main" id="{C7B25B84-961E-2D48-8725-4FEACC0C6529}"/>
              </a:ext>
            </a:extLst>
          </p:cNvPr>
          <p:cNvSpPr>
            <a:spLocks noGrp="1"/>
          </p:cNvSpPr>
          <p:nvPr>
            <p:ph sz="half" idx="2"/>
          </p:nvPr>
        </p:nvSpPr>
        <p:spPr/>
        <p:txBody>
          <a:bodyPr>
            <a:normAutofit/>
          </a:bodyPr>
          <a:lstStyle/>
          <a:p>
            <a:r>
              <a:rPr lang="en-US" dirty="0"/>
              <a:t>Reasons for including</a:t>
            </a:r>
          </a:p>
          <a:p>
            <a:pPr lvl="1"/>
            <a:r>
              <a:rPr lang="en-US" dirty="0"/>
              <a:t>Narrative focuses on DD &amp; Phillip dealing with the emotions of a friend moving away</a:t>
            </a:r>
          </a:p>
          <a:p>
            <a:pPr lvl="1"/>
            <a:r>
              <a:rPr lang="en-US" dirty="0"/>
              <a:t>Animation can be fantastical, humans &amp; an egg</a:t>
            </a:r>
          </a:p>
          <a:p>
            <a:pPr lvl="1"/>
            <a:r>
              <a:rPr lang="en-US" dirty="0"/>
              <a:t>Broader representation </a:t>
            </a:r>
          </a:p>
          <a:p>
            <a:pPr lvl="1"/>
            <a:r>
              <a:rPr lang="en-US" dirty="0"/>
              <a:t>New to my students</a:t>
            </a:r>
          </a:p>
          <a:p>
            <a:pPr marL="0" indent="0">
              <a:buNone/>
            </a:pPr>
            <a:endParaRPr lang="en-US" dirty="0"/>
          </a:p>
        </p:txBody>
      </p:sp>
    </p:spTree>
    <p:extLst>
      <p:ext uri="{BB962C8B-B14F-4D97-AF65-F5344CB8AC3E}">
        <p14:creationId xmlns:p14="http://schemas.microsoft.com/office/powerpoint/2010/main" val="2565136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A817-569F-5D4D-A926-7034D637FCB8}"/>
              </a:ext>
            </a:extLst>
          </p:cNvPr>
          <p:cNvSpPr>
            <a:spLocks noGrp="1"/>
          </p:cNvSpPr>
          <p:nvPr>
            <p:ph type="title"/>
          </p:nvPr>
        </p:nvSpPr>
        <p:spPr/>
        <p:txBody>
          <a:bodyPr/>
          <a:lstStyle/>
          <a:p>
            <a:r>
              <a:rPr lang="en-US" dirty="0"/>
              <a:t>Danger &amp; Eggs – DD &amp; Phillip</a:t>
            </a:r>
          </a:p>
        </p:txBody>
      </p:sp>
      <p:sp>
        <p:nvSpPr>
          <p:cNvPr id="3" name="Text Placeholder 2">
            <a:extLst>
              <a:ext uri="{FF2B5EF4-FFF2-40B4-BE49-F238E27FC236}">
                <a16:creationId xmlns:a16="http://schemas.microsoft.com/office/drawing/2014/main" id="{AF36E3A3-58FE-194E-AE14-96313E3088CE}"/>
              </a:ext>
            </a:extLst>
          </p:cNvPr>
          <p:cNvSpPr>
            <a:spLocks noGrp="1"/>
          </p:cNvSpPr>
          <p:nvPr>
            <p:ph type="body" idx="1"/>
          </p:nvPr>
        </p:nvSpPr>
        <p:spPr>
          <a:xfrm>
            <a:off x="839788" y="1371084"/>
            <a:ext cx="3612943" cy="823912"/>
          </a:xfrm>
        </p:spPr>
        <p:txBody>
          <a:bodyPr>
            <a:normAutofit/>
          </a:bodyPr>
          <a:lstStyle/>
          <a:p>
            <a:r>
              <a:rPr lang="en-US" dirty="0"/>
              <a:t>DD</a:t>
            </a:r>
          </a:p>
        </p:txBody>
      </p:sp>
      <p:sp>
        <p:nvSpPr>
          <p:cNvPr id="4" name="Content Placeholder 3">
            <a:extLst>
              <a:ext uri="{FF2B5EF4-FFF2-40B4-BE49-F238E27FC236}">
                <a16:creationId xmlns:a16="http://schemas.microsoft.com/office/drawing/2014/main" id="{699F154A-FEF3-464C-B763-4CEE91E0A9A7}"/>
              </a:ext>
            </a:extLst>
          </p:cNvPr>
          <p:cNvSpPr>
            <a:spLocks noGrp="1"/>
          </p:cNvSpPr>
          <p:nvPr>
            <p:ph sz="half" idx="2"/>
          </p:nvPr>
        </p:nvSpPr>
        <p:spPr>
          <a:xfrm>
            <a:off x="839789" y="2505074"/>
            <a:ext cx="3612942" cy="3989389"/>
          </a:xfrm>
        </p:spPr>
        <p:txBody>
          <a:bodyPr>
            <a:normAutofit lnSpcReduction="10000"/>
          </a:bodyPr>
          <a:lstStyle/>
          <a:p>
            <a:r>
              <a:rPr lang="en-US" dirty="0"/>
              <a:t>Character Design Elements</a:t>
            </a:r>
          </a:p>
          <a:p>
            <a:pPr lvl="1"/>
            <a:r>
              <a:rPr lang="en-US" dirty="0"/>
              <a:t>Human, white female, lots of triangles, fiery yellow &amp; red dress with blue hair, kid</a:t>
            </a:r>
          </a:p>
          <a:p>
            <a:r>
              <a:rPr lang="en-US" dirty="0"/>
              <a:t>Personality Elements</a:t>
            </a:r>
          </a:p>
          <a:p>
            <a:pPr lvl="1"/>
            <a:r>
              <a:rPr lang="en-US" dirty="0"/>
              <a:t>Spontaneous, daredevil, emotional reactive, spiky, energetic</a:t>
            </a:r>
          </a:p>
        </p:txBody>
      </p:sp>
      <p:sp>
        <p:nvSpPr>
          <p:cNvPr id="5" name="Text Placeholder 4">
            <a:extLst>
              <a:ext uri="{FF2B5EF4-FFF2-40B4-BE49-F238E27FC236}">
                <a16:creationId xmlns:a16="http://schemas.microsoft.com/office/drawing/2014/main" id="{0F47F0A6-5C30-2447-A7A4-B5B36F025EF7}"/>
              </a:ext>
            </a:extLst>
          </p:cNvPr>
          <p:cNvSpPr>
            <a:spLocks noGrp="1"/>
          </p:cNvSpPr>
          <p:nvPr>
            <p:ph type="body" sz="quarter" idx="3"/>
          </p:nvPr>
        </p:nvSpPr>
        <p:spPr>
          <a:xfrm>
            <a:off x="8022739" y="1371084"/>
            <a:ext cx="2918791" cy="823912"/>
          </a:xfrm>
        </p:spPr>
        <p:txBody>
          <a:bodyPr>
            <a:normAutofit/>
          </a:bodyPr>
          <a:lstStyle/>
          <a:p>
            <a:r>
              <a:rPr lang="en-US" dirty="0"/>
              <a:t>Milo</a:t>
            </a:r>
          </a:p>
        </p:txBody>
      </p:sp>
      <p:sp>
        <p:nvSpPr>
          <p:cNvPr id="6" name="Content Placeholder 5">
            <a:extLst>
              <a:ext uri="{FF2B5EF4-FFF2-40B4-BE49-F238E27FC236}">
                <a16:creationId xmlns:a16="http://schemas.microsoft.com/office/drawing/2014/main" id="{152812C1-1B68-6841-B259-4AB1E734EC5C}"/>
              </a:ext>
            </a:extLst>
          </p:cNvPr>
          <p:cNvSpPr>
            <a:spLocks noGrp="1"/>
          </p:cNvSpPr>
          <p:nvPr>
            <p:ph sz="quarter" idx="4"/>
          </p:nvPr>
        </p:nvSpPr>
        <p:spPr>
          <a:xfrm>
            <a:off x="8022738" y="2465731"/>
            <a:ext cx="3678932" cy="3836988"/>
          </a:xfrm>
        </p:spPr>
        <p:txBody>
          <a:bodyPr>
            <a:normAutofit fontScale="92500" lnSpcReduction="20000"/>
          </a:bodyPr>
          <a:lstStyle/>
          <a:p>
            <a:r>
              <a:rPr lang="en-US" dirty="0"/>
              <a:t>Not a main character but integral to this episode’s story </a:t>
            </a:r>
          </a:p>
          <a:p>
            <a:r>
              <a:rPr lang="en-US" dirty="0"/>
              <a:t>Character Design Elements</a:t>
            </a:r>
          </a:p>
          <a:p>
            <a:pPr lvl="1"/>
            <a:r>
              <a:rPr lang="en-US" dirty="0"/>
              <a:t>Human, black non-binary (uses they), gender neutral hair style, clothes, &amp; name, kid</a:t>
            </a:r>
          </a:p>
          <a:p>
            <a:r>
              <a:rPr lang="en-US" dirty="0"/>
              <a:t>Personality elements</a:t>
            </a:r>
          </a:p>
          <a:p>
            <a:pPr lvl="1"/>
            <a:r>
              <a:rPr lang="en-US" dirty="0"/>
              <a:t>Well-adjusted, likes music</a:t>
            </a:r>
          </a:p>
        </p:txBody>
      </p:sp>
      <p:sp>
        <p:nvSpPr>
          <p:cNvPr id="7" name="Text Placeholder 4">
            <a:extLst>
              <a:ext uri="{FF2B5EF4-FFF2-40B4-BE49-F238E27FC236}">
                <a16:creationId xmlns:a16="http://schemas.microsoft.com/office/drawing/2014/main" id="{3C6481E4-FF40-3948-95D4-ACC4E7F3DF86}"/>
              </a:ext>
            </a:extLst>
          </p:cNvPr>
          <p:cNvSpPr txBox="1">
            <a:spLocks/>
          </p:cNvSpPr>
          <p:nvPr/>
        </p:nvSpPr>
        <p:spPr>
          <a:xfrm>
            <a:off x="4452731" y="1452047"/>
            <a:ext cx="2531165" cy="74294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Phillip</a:t>
            </a:r>
          </a:p>
        </p:txBody>
      </p:sp>
      <p:sp>
        <p:nvSpPr>
          <p:cNvPr id="8" name="Content Placeholder 5">
            <a:extLst>
              <a:ext uri="{FF2B5EF4-FFF2-40B4-BE49-F238E27FC236}">
                <a16:creationId xmlns:a16="http://schemas.microsoft.com/office/drawing/2014/main" id="{01763C9B-39CE-2542-840E-E22FB975ACFD}"/>
              </a:ext>
            </a:extLst>
          </p:cNvPr>
          <p:cNvSpPr txBox="1">
            <a:spLocks/>
          </p:cNvSpPr>
          <p:nvPr/>
        </p:nvSpPr>
        <p:spPr>
          <a:xfrm>
            <a:off x="4409796" y="2465731"/>
            <a:ext cx="3612943" cy="3836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Character Design Elements</a:t>
            </a:r>
          </a:p>
          <a:p>
            <a:pPr lvl="1"/>
            <a:r>
              <a:rPr lang="en-US" dirty="0"/>
              <a:t>Egg, male, round with long limbs, face shrinks &amp; grows with emotion, kid</a:t>
            </a:r>
          </a:p>
          <a:p>
            <a:r>
              <a:rPr lang="en-US" dirty="0"/>
              <a:t>Personality elements</a:t>
            </a:r>
          </a:p>
          <a:p>
            <a:pPr lvl="1"/>
            <a:r>
              <a:rPr lang="en-US" dirty="0"/>
              <a:t>Nervous, analytical, careful, emotionally thoughtful, can crack</a:t>
            </a:r>
          </a:p>
        </p:txBody>
      </p:sp>
      <p:sp>
        <p:nvSpPr>
          <p:cNvPr id="9" name="TextBox 8">
            <a:extLst>
              <a:ext uri="{FF2B5EF4-FFF2-40B4-BE49-F238E27FC236}">
                <a16:creationId xmlns:a16="http://schemas.microsoft.com/office/drawing/2014/main" id="{17BFBF8D-167A-4B47-AD4B-635050BA3BE5}"/>
              </a:ext>
            </a:extLst>
          </p:cNvPr>
          <p:cNvSpPr txBox="1"/>
          <p:nvPr/>
        </p:nvSpPr>
        <p:spPr>
          <a:xfrm>
            <a:off x="264695" y="6350032"/>
            <a:ext cx="6954253" cy="367548"/>
          </a:xfrm>
          <a:prstGeom prst="rect">
            <a:avLst/>
          </a:prstGeom>
          <a:noFill/>
        </p:spPr>
        <p:txBody>
          <a:bodyPr wrap="square" rtlCol="0">
            <a:spAutoFit/>
          </a:bodyPr>
          <a:lstStyle/>
          <a:p>
            <a:r>
              <a:rPr lang="en-US" dirty="0"/>
              <a:t>Note – based on my students’ observations</a:t>
            </a:r>
          </a:p>
        </p:txBody>
      </p:sp>
    </p:spTree>
    <p:extLst>
      <p:ext uri="{BB962C8B-B14F-4D97-AF65-F5344CB8AC3E}">
        <p14:creationId xmlns:p14="http://schemas.microsoft.com/office/powerpoint/2010/main" val="405271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15BE-9C10-8D44-821B-8D0FF2E2C3EA}"/>
              </a:ext>
            </a:extLst>
          </p:cNvPr>
          <p:cNvSpPr>
            <a:spLocks noGrp="1"/>
          </p:cNvSpPr>
          <p:nvPr>
            <p:ph type="title"/>
          </p:nvPr>
        </p:nvSpPr>
        <p:spPr/>
        <p:txBody>
          <a:bodyPr/>
          <a:lstStyle/>
          <a:p>
            <a:r>
              <a:rPr lang="en-US" dirty="0"/>
              <a:t>Danger &amp; Eggs – DD &amp; Phillip</a:t>
            </a:r>
          </a:p>
        </p:txBody>
      </p:sp>
      <p:pic>
        <p:nvPicPr>
          <p:cNvPr id="6" name="Content Placeholder 5">
            <a:extLst>
              <a:ext uri="{FF2B5EF4-FFF2-40B4-BE49-F238E27FC236}">
                <a16:creationId xmlns:a16="http://schemas.microsoft.com/office/drawing/2014/main" id="{37D0A332-5F85-704B-ADE4-697E9B57516F}"/>
              </a:ext>
            </a:extLst>
          </p:cNvPr>
          <p:cNvPicPr>
            <a:picLocks noGrp="1" noChangeAspect="1"/>
          </p:cNvPicPr>
          <p:nvPr>
            <p:ph sz="half" idx="1"/>
          </p:nvPr>
        </p:nvPicPr>
        <p:blipFill>
          <a:blip r:embed="rId3"/>
          <a:stretch>
            <a:fillRect/>
          </a:stretch>
        </p:blipFill>
        <p:spPr>
          <a:xfrm>
            <a:off x="854881" y="2553352"/>
            <a:ext cx="5148238" cy="2895884"/>
          </a:xfrm>
        </p:spPr>
      </p:pic>
      <p:sp>
        <p:nvSpPr>
          <p:cNvPr id="3" name="Rectangle 2">
            <a:extLst>
              <a:ext uri="{FF2B5EF4-FFF2-40B4-BE49-F238E27FC236}">
                <a16:creationId xmlns:a16="http://schemas.microsoft.com/office/drawing/2014/main" id="{01D16898-305C-B340-9DEB-CAD872ED587A}"/>
              </a:ext>
            </a:extLst>
          </p:cNvPr>
          <p:cNvSpPr/>
          <p:nvPr/>
        </p:nvSpPr>
        <p:spPr>
          <a:xfrm>
            <a:off x="324763" y="6311900"/>
            <a:ext cx="7135158" cy="369332"/>
          </a:xfrm>
          <a:prstGeom prst="rect">
            <a:avLst/>
          </a:prstGeom>
        </p:spPr>
        <p:txBody>
          <a:bodyPr wrap="none">
            <a:spAutoFit/>
          </a:bodyPr>
          <a:lstStyle/>
          <a:p>
            <a:r>
              <a:rPr lang="en-US" dirty="0"/>
              <a:t>The Trio episode, Sarah </a:t>
            </a:r>
            <a:r>
              <a:rPr lang="en-US" dirty="0" err="1"/>
              <a:t>Seember</a:t>
            </a:r>
            <a:r>
              <a:rPr lang="en-US" dirty="0"/>
              <a:t> </a:t>
            </a:r>
            <a:r>
              <a:rPr lang="en-US" dirty="0" err="1"/>
              <a:t>Huskin</a:t>
            </a:r>
            <a:r>
              <a:rPr lang="en-US" dirty="0"/>
              <a:t>, Mike Owens, Brian </a:t>
            </a:r>
            <a:r>
              <a:rPr lang="en-US" dirty="0" err="1"/>
              <a:t>Sheesly</a:t>
            </a:r>
            <a:r>
              <a:rPr lang="en-US" dirty="0"/>
              <a:t>, 2017</a:t>
            </a:r>
          </a:p>
        </p:txBody>
      </p:sp>
      <p:sp>
        <p:nvSpPr>
          <p:cNvPr id="5" name="Content Placeholder 4">
            <a:extLst>
              <a:ext uri="{FF2B5EF4-FFF2-40B4-BE49-F238E27FC236}">
                <a16:creationId xmlns:a16="http://schemas.microsoft.com/office/drawing/2014/main" id="{38F5D473-8B4E-5F48-B204-D85E8B3390A8}"/>
              </a:ext>
            </a:extLst>
          </p:cNvPr>
          <p:cNvSpPr>
            <a:spLocks noGrp="1"/>
          </p:cNvSpPr>
          <p:nvPr>
            <p:ph sz="half" idx="2"/>
          </p:nvPr>
        </p:nvSpPr>
        <p:spPr/>
        <p:txBody>
          <a:bodyPr/>
          <a:lstStyle/>
          <a:p>
            <a:r>
              <a:rPr lang="en-US" dirty="0"/>
              <a:t>Student comments	</a:t>
            </a:r>
          </a:p>
          <a:p>
            <a:pPr lvl="1"/>
            <a:r>
              <a:rPr lang="en-US" dirty="0"/>
              <a:t>Educational without being obvious</a:t>
            </a:r>
          </a:p>
          <a:p>
            <a:pPr lvl="1"/>
            <a:r>
              <a:rPr lang="en-US" dirty="0"/>
              <a:t>Character move towards self-awareness (</a:t>
            </a:r>
            <a:r>
              <a:rPr lang="en-US" dirty="0" err="1"/>
              <a:t>ie</a:t>
            </a:r>
            <a:r>
              <a:rPr lang="en-US" dirty="0"/>
              <a:t> at one point they are mean to Milo for leaving, but realize it and apologize)</a:t>
            </a:r>
          </a:p>
          <a:p>
            <a:pPr lvl="1"/>
            <a:r>
              <a:rPr lang="en-US" dirty="0"/>
              <a:t>DD &amp; Phillip are opposites but equals who care for and accept each other</a:t>
            </a:r>
          </a:p>
        </p:txBody>
      </p:sp>
    </p:spTree>
    <p:extLst>
      <p:ext uri="{BB962C8B-B14F-4D97-AF65-F5344CB8AC3E}">
        <p14:creationId xmlns:p14="http://schemas.microsoft.com/office/powerpoint/2010/main" val="3070575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15BE-9C10-8D44-821B-8D0FF2E2C3EA}"/>
              </a:ext>
            </a:extLst>
          </p:cNvPr>
          <p:cNvSpPr>
            <a:spLocks noGrp="1"/>
          </p:cNvSpPr>
          <p:nvPr>
            <p:ph type="title"/>
          </p:nvPr>
        </p:nvSpPr>
        <p:spPr/>
        <p:txBody>
          <a:bodyPr/>
          <a:lstStyle/>
          <a:p>
            <a:r>
              <a:rPr lang="en-US" dirty="0"/>
              <a:t>Craig of the Creek – Craig, Kelsey, &amp; JP</a:t>
            </a:r>
          </a:p>
        </p:txBody>
      </p:sp>
      <p:pic>
        <p:nvPicPr>
          <p:cNvPr id="6" name="Content Placeholder 5">
            <a:extLst>
              <a:ext uri="{FF2B5EF4-FFF2-40B4-BE49-F238E27FC236}">
                <a16:creationId xmlns:a16="http://schemas.microsoft.com/office/drawing/2014/main" id="{37D0A332-5F85-704B-ADE4-697E9B57516F}"/>
              </a:ext>
            </a:extLst>
          </p:cNvPr>
          <p:cNvPicPr>
            <a:picLocks noGrp="1" noChangeAspect="1"/>
          </p:cNvPicPr>
          <p:nvPr>
            <p:ph sz="half" idx="1"/>
          </p:nvPr>
        </p:nvPicPr>
        <p:blipFill>
          <a:blip r:embed="rId3"/>
          <a:stretch>
            <a:fillRect/>
          </a:stretch>
        </p:blipFill>
        <p:spPr>
          <a:xfrm>
            <a:off x="857656" y="2553352"/>
            <a:ext cx="5142688" cy="2895883"/>
          </a:xfrm>
        </p:spPr>
      </p:pic>
      <p:sp>
        <p:nvSpPr>
          <p:cNvPr id="3" name="TextBox 2">
            <a:extLst>
              <a:ext uri="{FF2B5EF4-FFF2-40B4-BE49-F238E27FC236}">
                <a16:creationId xmlns:a16="http://schemas.microsoft.com/office/drawing/2014/main" id="{AC5E9899-A7E5-0044-8666-EED919B1489F}"/>
              </a:ext>
            </a:extLst>
          </p:cNvPr>
          <p:cNvSpPr txBox="1"/>
          <p:nvPr/>
        </p:nvSpPr>
        <p:spPr>
          <a:xfrm>
            <a:off x="304800" y="6109252"/>
            <a:ext cx="6957391" cy="369332"/>
          </a:xfrm>
          <a:prstGeom prst="rect">
            <a:avLst/>
          </a:prstGeom>
          <a:noFill/>
        </p:spPr>
        <p:txBody>
          <a:bodyPr wrap="square" rtlCol="0">
            <a:spAutoFit/>
          </a:bodyPr>
          <a:lstStyle/>
          <a:p>
            <a:r>
              <a:rPr lang="en-US" dirty="0"/>
              <a:t>Under the Overpass episode, Dashawn Mahone and </a:t>
            </a:r>
            <a:r>
              <a:rPr lang="en-US" dirty="0" err="1"/>
              <a:t>Najja</a:t>
            </a:r>
            <a:r>
              <a:rPr lang="en-US" dirty="0"/>
              <a:t> Porter, 2018</a:t>
            </a:r>
          </a:p>
        </p:txBody>
      </p:sp>
      <p:sp>
        <p:nvSpPr>
          <p:cNvPr id="5" name="Content Placeholder 4">
            <a:extLst>
              <a:ext uri="{FF2B5EF4-FFF2-40B4-BE49-F238E27FC236}">
                <a16:creationId xmlns:a16="http://schemas.microsoft.com/office/drawing/2014/main" id="{E59B2950-7C7F-0249-B004-93209AB3999F}"/>
              </a:ext>
            </a:extLst>
          </p:cNvPr>
          <p:cNvSpPr>
            <a:spLocks noGrp="1"/>
          </p:cNvSpPr>
          <p:nvPr>
            <p:ph sz="half" idx="2"/>
          </p:nvPr>
        </p:nvSpPr>
        <p:spPr/>
        <p:txBody>
          <a:bodyPr/>
          <a:lstStyle/>
          <a:p>
            <a:r>
              <a:rPr lang="en-US" dirty="0"/>
              <a:t>Reasons for including</a:t>
            </a:r>
          </a:p>
          <a:p>
            <a:pPr lvl="1"/>
            <a:r>
              <a:rPr lang="en-US" dirty="0"/>
              <a:t>Narrative focuses the three friends exploring the creek together, this episode includes several characters but with the main three at the heart </a:t>
            </a:r>
          </a:p>
          <a:p>
            <a:pPr lvl="1"/>
            <a:r>
              <a:rPr lang="en-US" dirty="0"/>
              <a:t>Animation that is more grounded in reality </a:t>
            </a:r>
          </a:p>
          <a:p>
            <a:pPr lvl="1"/>
            <a:r>
              <a:rPr lang="en-US" dirty="0"/>
              <a:t>Broader representation </a:t>
            </a:r>
          </a:p>
          <a:p>
            <a:pPr lvl="1"/>
            <a:r>
              <a:rPr lang="en-US" dirty="0"/>
              <a:t>New show which few of my students have seen</a:t>
            </a:r>
          </a:p>
          <a:p>
            <a:pPr lvl="1"/>
            <a:endParaRPr lang="en-US" dirty="0"/>
          </a:p>
        </p:txBody>
      </p:sp>
    </p:spTree>
    <p:extLst>
      <p:ext uri="{BB962C8B-B14F-4D97-AF65-F5344CB8AC3E}">
        <p14:creationId xmlns:p14="http://schemas.microsoft.com/office/powerpoint/2010/main" val="296486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A817-569F-5D4D-A926-7034D637FCB8}"/>
              </a:ext>
            </a:extLst>
          </p:cNvPr>
          <p:cNvSpPr>
            <a:spLocks noGrp="1"/>
          </p:cNvSpPr>
          <p:nvPr>
            <p:ph type="title"/>
          </p:nvPr>
        </p:nvSpPr>
        <p:spPr/>
        <p:txBody>
          <a:bodyPr/>
          <a:lstStyle/>
          <a:p>
            <a:r>
              <a:rPr lang="en-US" dirty="0"/>
              <a:t>Craig of the Creek – Craig, Kelsey, &amp; JP</a:t>
            </a:r>
          </a:p>
        </p:txBody>
      </p:sp>
      <p:sp>
        <p:nvSpPr>
          <p:cNvPr id="3" name="Text Placeholder 2">
            <a:extLst>
              <a:ext uri="{FF2B5EF4-FFF2-40B4-BE49-F238E27FC236}">
                <a16:creationId xmlns:a16="http://schemas.microsoft.com/office/drawing/2014/main" id="{AF36E3A3-58FE-194E-AE14-96313E3088CE}"/>
              </a:ext>
            </a:extLst>
          </p:cNvPr>
          <p:cNvSpPr>
            <a:spLocks noGrp="1"/>
          </p:cNvSpPr>
          <p:nvPr>
            <p:ph type="body" idx="1"/>
          </p:nvPr>
        </p:nvSpPr>
        <p:spPr>
          <a:xfrm>
            <a:off x="839788" y="1360627"/>
            <a:ext cx="3612943" cy="823912"/>
          </a:xfrm>
        </p:spPr>
        <p:txBody>
          <a:bodyPr/>
          <a:lstStyle/>
          <a:p>
            <a:r>
              <a:rPr lang="en-US" dirty="0"/>
              <a:t>Craig	</a:t>
            </a:r>
          </a:p>
        </p:txBody>
      </p:sp>
      <p:sp>
        <p:nvSpPr>
          <p:cNvPr id="4" name="Content Placeholder 3">
            <a:extLst>
              <a:ext uri="{FF2B5EF4-FFF2-40B4-BE49-F238E27FC236}">
                <a16:creationId xmlns:a16="http://schemas.microsoft.com/office/drawing/2014/main" id="{699F154A-FEF3-464C-B763-4CEE91E0A9A7}"/>
              </a:ext>
            </a:extLst>
          </p:cNvPr>
          <p:cNvSpPr>
            <a:spLocks noGrp="1"/>
          </p:cNvSpPr>
          <p:nvPr>
            <p:ph sz="half" idx="2"/>
          </p:nvPr>
        </p:nvSpPr>
        <p:spPr>
          <a:xfrm>
            <a:off x="796854" y="2399057"/>
            <a:ext cx="3612942" cy="3836988"/>
          </a:xfrm>
        </p:spPr>
        <p:txBody>
          <a:bodyPr>
            <a:normAutofit lnSpcReduction="10000"/>
          </a:bodyPr>
          <a:lstStyle/>
          <a:p>
            <a:r>
              <a:rPr lang="en-US" dirty="0"/>
              <a:t>Character Design Elements</a:t>
            </a:r>
          </a:p>
          <a:p>
            <a:pPr lvl="1"/>
            <a:r>
              <a:rPr lang="en-US" dirty="0"/>
              <a:t>Human, black male, rounded head, lanky body, big eyes, kid</a:t>
            </a:r>
          </a:p>
          <a:p>
            <a:r>
              <a:rPr lang="en-US" dirty="0"/>
              <a:t>Personality Elements</a:t>
            </a:r>
          </a:p>
          <a:p>
            <a:pPr lvl="1"/>
            <a:r>
              <a:rPr lang="en-US" dirty="0"/>
              <a:t>The leader, smart, artistic, curious, adventurous</a:t>
            </a:r>
          </a:p>
        </p:txBody>
      </p:sp>
      <p:sp>
        <p:nvSpPr>
          <p:cNvPr id="5" name="Text Placeholder 4">
            <a:extLst>
              <a:ext uri="{FF2B5EF4-FFF2-40B4-BE49-F238E27FC236}">
                <a16:creationId xmlns:a16="http://schemas.microsoft.com/office/drawing/2014/main" id="{0F47F0A6-5C30-2447-A7A4-B5B36F025EF7}"/>
              </a:ext>
            </a:extLst>
          </p:cNvPr>
          <p:cNvSpPr>
            <a:spLocks noGrp="1"/>
          </p:cNvSpPr>
          <p:nvPr>
            <p:ph type="body" sz="quarter" idx="3"/>
          </p:nvPr>
        </p:nvSpPr>
        <p:spPr>
          <a:xfrm>
            <a:off x="8022739" y="1360627"/>
            <a:ext cx="2918791" cy="823912"/>
          </a:xfrm>
        </p:spPr>
        <p:txBody>
          <a:bodyPr/>
          <a:lstStyle/>
          <a:p>
            <a:r>
              <a:rPr lang="en-US" dirty="0"/>
              <a:t>JP</a:t>
            </a:r>
          </a:p>
        </p:txBody>
      </p:sp>
      <p:sp>
        <p:nvSpPr>
          <p:cNvPr id="6" name="Content Placeholder 5">
            <a:extLst>
              <a:ext uri="{FF2B5EF4-FFF2-40B4-BE49-F238E27FC236}">
                <a16:creationId xmlns:a16="http://schemas.microsoft.com/office/drawing/2014/main" id="{152812C1-1B68-6841-B259-4AB1E734EC5C}"/>
              </a:ext>
            </a:extLst>
          </p:cNvPr>
          <p:cNvSpPr>
            <a:spLocks noGrp="1"/>
          </p:cNvSpPr>
          <p:nvPr>
            <p:ph sz="quarter" idx="4"/>
          </p:nvPr>
        </p:nvSpPr>
        <p:spPr>
          <a:xfrm>
            <a:off x="8022738" y="2399057"/>
            <a:ext cx="3678932" cy="3836988"/>
          </a:xfrm>
        </p:spPr>
        <p:txBody>
          <a:bodyPr>
            <a:normAutofit lnSpcReduction="10000"/>
          </a:bodyPr>
          <a:lstStyle/>
          <a:p>
            <a:r>
              <a:rPr lang="en-US" dirty="0"/>
              <a:t>Character Design Elements</a:t>
            </a:r>
          </a:p>
          <a:p>
            <a:pPr lvl="1"/>
            <a:r>
              <a:rPr lang="en-US" dirty="0"/>
              <a:t>Human, white male, big blocky head, tiny ears, wears a sports </a:t>
            </a:r>
            <a:r>
              <a:rPr lang="en-US" dirty="0" err="1"/>
              <a:t>jersy</a:t>
            </a:r>
            <a:r>
              <a:rPr lang="en-US" dirty="0"/>
              <a:t>, kid</a:t>
            </a:r>
          </a:p>
          <a:p>
            <a:r>
              <a:rPr lang="en-US" dirty="0"/>
              <a:t>Personality elements</a:t>
            </a:r>
          </a:p>
          <a:p>
            <a:pPr lvl="1"/>
            <a:r>
              <a:rPr lang="en-US" dirty="0"/>
              <a:t>Goofy sense of humor, a little weird, but fun, not the smartest, not wealthy</a:t>
            </a:r>
          </a:p>
        </p:txBody>
      </p:sp>
      <p:sp>
        <p:nvSpPr>
          <p:cNvPr id="7" name="Text Placeholder 4">
            <a:extLst>
              <a:ext uri="{FF2B5EF4-FFF2-40B4-BE49-F238E27FC236}">
                <a16:creationId xmlns:a16="http://schemas.microsoft.com/office/drawing/2014/main" id="{3C6481E4-FF40-3948-95D4-ACC4E7F3DF86}"/>
              </a:ext>
            </a:extLst>
          </p:cNvPr>
          <p:cNvSpPr txBox="1">
            <a:spLocks/>
          </p:cNvSpPr>
          <p:nvPr/>
        </p:nvSpPr>
        <p:spPr>
          <a:xfrm>
            <a:off x="4495665" y="1443662"/>
            <a:ext cx="2531165" cy="74294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Kelsey 	</a:t>
            </a:r>
          </a:p>
        </p:txBody>
      </p:sp>
      <p:sp>
        <p:nvSpPr>
          <p:cNvPr id="8" name="Content Placeholder 5">
            <a:extLst>
              <a:ext uri="{FF2B5EF4-FFF2-40B4-BE49-F238E27FC236}">
                <a16:creationId xmlns:a16="http://schemas.microsoft.com/office/drawing/2014/main" id="{01763C9B-39CE-2542-840E-E22FB975ACFD}"/>
              </a:ext>
            </a:extLst>
          </p:cNvPr>
          <p:cNvSpPr txBox="1">
            <a:spLocks/>
          </p:cNvSpPr>
          <p:nvPr/>
        </p:nvSpPr>
        <p:spPr>
          <a:xfrm>
            <a:off x="4409795" y="2399057"/>
            <a:ext cx="3612943" cy="38160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Character Design Elements</a:t>
            </a:r>
          </a:p>
          <a:p>
            <a:pPr lvl="1"/>
            <a:r>
              <a:rPr lang="en-US" dirty="0"/>
              <a:t>Human, white female, short, boxy, has a bird in her hair, wears a cape &amp; toy sword, kid</a:t>
            </a:r>
          </a:p>
          <a:p>
            <a:r>
              <a:rPr lang="en-US" dirty="0"/>
              <a:t>Personality elements</a:t>
            </a:r>
          </a:p>
          <a:p>
            <a:pPr lvl="1"/>
            <a:r>
              <a:rPr lang="en-US" dirty="0"/>
              <a:t>Deep into fantasy, warrior woman, reads a lot</a:t>
            </a:r>
          </a:p>
        </p:txBody>
      </p:sp>
      <p:sp>
        <p:nvSpPr>
          <p:cNvPr id="9" name="TextBox 8">
            <a:extLst>
              <a:ext uri="{FF2B5EF4-FFF2-40B4-BE49-F238E27FC236}">
                <a16:creationId xmlns:a16="http://schemas.microsoft.com/office/drawing/2014/main" id="{1CA533B5-BFA8-EC4E-89FB-7AF3693023B9}"/>
              </a:ext>
            </a:extLst>
          </p:cNvPr>
          <p:cNvSpPr txBox="1"/>
          <p:nvPr/>
        </p:nvSpPr>
        <p:spPr>
          <a:xfrm>
            <a:off x="264695" y="6350032"/>
            <a:ext cx="6954253" cy="367548"/>
          </a:xfrm>
          <a:prstGeom prst="rect">
            <a:avLst/>
          </a:prstGeom>
          <a:noFill/>
        </p:spPr>
        <p:txBody>
          <a:bodyPr wrap="square" rtlCol="0">
            <a:spAutoFit/>
          </a:bodyPr>
          <a:lstStyle/>
          <a:p>
            <a:r>
              <a:rPr lang="en-US" dirty="0"/>
              <a:t>Note – based on my students’ observations</a:t>
            </a:r>
          </a:p>
        </p:txBody>
      </p:sp>
    </p:spTree>
    <p:extLst>
      <p:ext uri="{BB962C8B-B14F-4D97-AF65-F5344CB8AC3E}">
        <p14:creationId xmlns:p14="http://schemas.microsoft.com/office/powerpoint/2010/main" val="389012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15BE-9C10-8D44-821B-8D0FF2E2C3EA}"/>
              </a:ext>
            </a:extLst>
          </p:cNvPr>
          <p:cNvSpPr>
            <a:spLocks noGrp="1"/>
          </p:cNvSpPr>
          <p:nvPr>
            <p:ph type="title"/>
          </p:nvPr>
        </p:nvSpPr>
        <p:spPr/>
        <p:txBody>
          <a:bodyPr/>
          <a:lstStyle/>
          <a:p>
            <a:r>
              <a:rPr lang="en-US" dirty="0"/>
              <a:t>Craig of the Creek – Craig, Kelsey, &amp; JP</a:t>
            </a:r>
          </a:p>
        </p:txBody>
      </p:sp>
      <p:pic>
        <p:nvPicPr>
          <p:cNvPr id="6" name="Content Placeholder 5">
            <a:extLst>
              <a:ext uri="{FF2B5EF4-FFF2-40B4-BE49-F238E27FC236}">
                <a16:creationId xmlns:a16="http://schemas.microsoft.com/office/drawing/2014/main" id="{37D0A332-5F85-704B-ADE4-697E9B57516F}"/>
              </a:ext>
            </a:extLst>
          </p:cNvPr>
          <p:cNvPicPr>
            <a:picLocks noGrp="1" noChangeAspect="1"/>
          </p:cNvPicPr>
          <p:nvPr>
            <p:ph sz="half" idx="1"/>
          </p:nvPr>
        </p:nvPicPr>
        <p:blipFill>
          <a:blip r:embed="rId3"/>
          <a:stretch>
            <a:fillRect/>
          </a:stretch>
        </p:blipFill>
        <p:spPr>
          <a:xfrm>
            <a:off x="854881" y="2553352"/>
            <a:ext cx="5148238" cy="2895883"/>
          </a:xfrm>
        </p:spPr>
      </p:pic>
      <p:sp>
        <p:nvSpPr>
          <p:cNvPr id="3" name="Rectangle 2">
            <a:extLst>
              <a:ext uri="{FF2B5EF4-FFF2-40B4-BE49-F238E27FC236}">
                <a16:creationId xmlns:a16="http://schemas.microsoft.com/office/drawing/2014/main" id="{01D16898-305C-B340-9DEB-CAD872ED587A}"/>
              </a:ext>
            </a:extLst>
          </p:cNvPr>
          <p:cNvSpPr/>
          <p:nvPr/>
        </p:nvSpPr>
        <p:spPr>
          <a:xfrm>
            <a:off x="245249" y="6176963"/>
            <a:ext cx="7414508" cy="646331"/>
          </a:xfrm>
          <a:prstGeom prst="rect">
            <a:avLst/>
          </a:prstGeom>
        </p:spPr>
        <p:txBody>
          <a:bodyPr wrap="square">
            <a:spAutoFit/>
          </a:bodyPr>
          <a:lstStyle/>
          <a:p>
            <a:r>
              <a:rPr lang="en-US" dirty="0"/>
              <a:t>Under the Overpass episode, Dashawn Mahone and </a:t>
            </a:r>
            <a:r>
              <a:rPr lang="en-US" dirty="0" err="1"/>
              <a:t>Najja</a:t>
            </a:r>
            <a:r>
              <a:rPr lang="en-US" dirty="0"/>
              <a:t> Porter, 2018</a:t>
            </a:r>
          </a:p>
          <a:p>
            <a:endParaRPr lang="en-US" dirty="0"/>
          </a:p>
        </p:txBody>
      </p:sp>
      <p:sp>
        <p:nvSpPr>
          <p:cNvPr id="5" name="Content Placeholder 4">
            <a:extLst>
              <a:ext uri="{FF2B5EF4-FFF2-40B4-BE49-F238E27FC236}">
                <a16:creationId xmlns:a16="http://schemas.microsoft.com/office/drawing/2014/main" id="{38F5D473-8B4E-5F48-B204-D85E8B3390A8}"/>
              </a:ext>
            </a:extLst>
          </p:cNvPr>
          <p:cNvSpPr>
            <a:spLocks noGrp="1"/>
          </p:cNvSpPr>
          <p:nvPr>
            <p:ph sz="half" idx="2"/>
          </p:nvPr>
        </p:nvSpPr>
        <p:spPr>
          <a:xfrm>
            <a:off x="6172200" y="1825625"/>
            <a:ext cx="5181600" cy="4478922"/>
          </a:xfrm>
        </p:spPr>
        <p:txBody>
          <a:bodyPr>
            <a:normAutofit/>
          </a:bodyPr>
          <a:lstStyle/>
          <a:p>
            <a:r>
              <a:rPr lang="en-US" dirty="0"/>
              <a:t>Student comments	</a:t>
            </a:r>
          </a:p>
          <a:p>
            <a:pPr lvl="1"/>
            <a:r>
              <a:rPr lang="en-US" dirty="0"/>
              <a:t>More complex narrative</a:t>
            </a:r>
          </a:p>
          <a:p>
            <a:pPr lvl="1"/>
            <a:r>
              <a:rPr lang="en-US" dirty="0"/>
              <a:t>Like the normal world, but a little more exaggerated</a:t>
            </a:r>
          </a:p>
          <a:p>
            <a:pPr lvl="1"/>
            <a:r>
              <a:rPr lang="en-US" dirty="0"/>
              <a:t>Characters are not fluid, but fixed in shape &amp; scale</a:t>
            </a:r>
          </a:p>
          <a:p>
            <a:pPr lvl="1"/>
            <a:r>
              <a:rPr lang="en-US" dirty="0"/>
              <a:t>Craig’s curiosity drives the story</a:t>
            </a:r>
          </a:p>
          <a:p>
            <a:pPr lvl="1"/>
            <a:r>
              <a:rPr lang="en-US" dirty="0"/>
              <a:t>Power dynamic between Craig who knows about honeysuckle, Kit who runs the creek trading post, JP who wants but normally can’t afford stuff at the trading post</a:t>
            </a:r>
          </a:p>
          <a:p>
            <a:pPr marL="457200" lvl="1" indent="0">
              <a:buNone/>
            </a:pPr>
            <a:endParaRPr lang="en-US" dirty="0"/>
          </a:p>
          <a:p>
            <a:pPr lvl="1"/>
            <a:endParaRPr lang="en-US" dirty="0"/>
          </a:p>
        </p:txBody>
      </p:sp>
    </p:spTree>
    <p:extLst>
      <p:ext uri="{BB962C8B-B14F-4D97-AF65-F5344CB8AC3E}">
        <p14:creationId xmlns:p14="http://schemas.microsoft.com/office/powerpoint/2010/main" val="673449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EA98-3AEA-D146-9FEE-0D99A1C76B7D}"/>
              </a:ext>
            </a:extLst>
          </p:cNvPr>
          <p:cNvSpPr>
            <a:spLocks noGrp="1"/>
          </p:cNvSpPr>
          <p:nvPr>
            <p:ph type="title"/>
          </p:nvPr>
        </p:nvSpPr>
        <p:spPr/>
        <p:txBody>
          <a:bodyPr/>
          <a:lstStyle/>
          <a:p>
            <a:r>
              <a:rPr lang="en-US" dirty="0"/>
              <a:t>Character Exercise – Best Friends Info for the Instructor</a:t>
            </a:r>
          </a:p>
        </p:txBody>
      </p:sp>
      <p:sp>
        <p:nvSpPr>
          <p:cNvPr id="3" name="Content Placeholder 2">
            <a:extLst>
              <a:ext uri="{FF2B5EF4-FFF2-40B4-BE49-F238E27FC236}">
                <a16:creationId xmlns:a16="http://schemas.microsoft.com/office/drawing/2014/main" id="{300587E6-0CEA-954D-9DD8-847B12A1603B}"/>
              </a:ext>
            </a:extLst>
          </p:cNvPr>
          <p:cNvSpPr>
            <a:spLocks noGrp="1"/>
          </p:cNvSpPr>
          <p:nvPr>
            <p:ph idx="1"/>
          </p:nvPr>
        </p:nvSpPr>
        <p:spPr/>
        <p:txBody>
          <a:bodyPr>
            <a:normAutofit fontScale="85000" lnSpcReduction="10000"/>
          </a:bodyPr>
          <a:lstStyle/>
          <a:p>
            <a:r>
              <a:rPr lang="en-US" dirty="0"/>
              <a:t>This exercise is story &amp; art based, but does not require any software/computer skills</a:t>
            </a:r>
          </a:p>
          <a:p>
            <a:r>
              <a:rPr lang="en-US" dirty="0"/>
              <a:t>Students should answer character design questions and do a sketch of the characters</a:t>
            </a:r>
          </a:p>
          <a:p>
            <a:r>
              <a:rPr lang="en-US" dirty="0"/>
              <a:t>Students must work in small groups (3-4 people)</a:t>
            </a:r>
          </a:p>
          <a:p>
            <a:r>
              <a:rPr lang="en-US" dirty="0"/>
              <a:t>This is an exercise to get them thinking in new ways</a:t>
            </a:r>
          </a:p>
          <a:p>
            <a:r>
              <a:rPr lang="en-US" dirty="0"/>
              <a:t>They should think through all their decisions and be intentional in these decisions </a:t>
            </a:r>
          </a:p>
          <a:p>
            <a:r>
              <a:rPr lang="en-US" dirty="0"/>
              <a:t>Part of the point is for students to consider how within the same framework they all come up with different ideas and completely different characters</a:t>
            </a:r>
          </a:p>
          <a:p>
            <a:r>
              <a:rPr lang="en-US" dirty="0"/>
              <a:t>In the follow up class, have students display their sketches and talk about their decision making process. </a:t>
            </a:r>
          </a:p>
          <a:p>
            <a:endParaRPr lang="en-US" dirty="0"/>
          </a:p>
        </p:txBody>
      </p:sp>
    </p:spTree>
    <p:extLst>
      <p:ext uri="{BB962C8B-B14F-4D97-AF65-F5344CB8AC3E}">
        <p14:creationId xmlns:p14="http://schemas.microsoft.com/office/powerpoint/2010/main" val="2190547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EA98-3AEA-D146-9FEE-0D99A1C76B7D}"/>
              </a:ext>
            </a:extLst>
          </p:cNvPr>
          <p:cNvSpPr>
            <a:spLocks noGrp="1"/>
          </p:cNvSpPr>
          <p:nvPr>
            <p:ph type="title"/>
          </p:nvPr>
        </p:nvSpPr>
        <p:spPr/>
        <p:txBody>
          <a:bodyPr/>
          <a:lstStyle/>
          <a:p>
            <a:r>
              <a:rPr lang="en-US" dirty="0"/>
              <a:t>Character Exercise – Best Friends Info for the Student</a:t>
            </a:r>
          </a:p>
        </p:txBody>
      </p:sp>
      <p:sp>
        <p:nvSpPr>
          <p:cNvPr id="3" name="Content Placeholder 2">
            <a:extLst>
              <a:ext uri="{FF2B5EF4-FFF2-40B4-BE49-F238E27FC236}">
                <a16:creationId xmlns:a16="http://schemas.microsoft.com/office/drawing/2014/main" id="{300587E6-0CEA-954D-9DD8-847B12A1603B}"/>
              </a:ext>
            </a:extLst>
          </p:cNvPr>
          <p:cNvSpPr>
            <a:spLocks noGrp="1"/>
          </p:cNvSpPr>
          <p:nvPr>
            <p:ph idx="1"/>
          </p:nvPr>
        </p:nvSpPr>
        <p:spPr/>
        <p:txBody>
          <a:bodyPr>
            <a:normAutofit fontScale="92500" lnSpcReduction="10000"/>
          </a:bodyPr>
          <a:lstStyle/>
          <a:p>
            <a:r>
              <a:rPr lang="en-US" dirty="0"/>
              <a:t>Using the set of character design questions and the baseline character personality traits, design a set of best friends.</a:t>
            </a:r>
          </a:p>
          <a:p>
            <a:r>
              <a:rPr lang="en-US" dirty="0"/>
              <a:t>Character 2 is the primary focus for the first part of the exercise, but you may find it works best to answer questions for them both at the same time</a:t>
            </a:r>
          </a:p>
          <a:p>
            <a:r>
              <a:rPr lang="en-US" dirty="0"/>
              <a:t>Come to consensus in your group. If you don’t agree on something, discuss why you each feel a certain way. Take turns speaking and let each person finish what they want to say. </a:t>
            </a:r>
          </a:p>
          <a:p>
            <a:r>
              <a:rPr lang="en-US" dirty="0"/>
              <a:t>Assign a notetaker for your answers &amp; the reason for their answers</a:t>
            </a:r>
          </a:p>
          <a:p>
            <a:r>
              <a:rPr lang="en-US" dirty="0"/>
              <a:t>Feel free to start drawing as you answer questions. For the next class bring in a sketch of the character and be ready to discuss what decisions you made &amp; why</a:t>
            </a:r>
          </a:p>
        </p:txBody>
      </p:sp>
    </p:spTree>
    <p:extLst>
      <p:ext uri="{BB962C8B-B14F-4D97-AF65-F5344CB8AC3E}">
        <p14:creationId xmlns:p14="http://schemas.microsoft.com/office/powerpoint/2010/main" val="1103632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15BE-9C10-8D44-821B-8D0FF2E2C3EA}"/>
              </a:ext>
            </a:extLst>
          </p:cNvPr>
          <p:cNvSpPr>
            <a:spLocks noGrp="1"/>
          </p:cNvSpPr>
          <p:nvPr>
            <p:ph type="title"/>
          </p:nvPr>
        </p:nvSpPr>
        <p:spPr/>
        <p:txBody>
          <a:bodyPr/>
          <a:lstStyle/>
          <a:p>
            <a:r>
              <a:rPr lang="en-US" dirty="0"/>
              <a:t>Character Exercise – Best Friends</a:t>
            </a:r>
          </a:p>
        </p:txBody>
      </p:sp>
      <p:sp>
        <p:nvSpPr>
          <p:cNvPr id="4" name="Content Placeholder 3">
            <a:extLst>
              <a:ext uri="{FF2B5EF4-FFF2-40B4-BE49-F238E27FC236}">
                <a16:creationId xmlns:a16="http://schemas.microsoft.com/office/drawing/2014/main" id="{216880B3-7935-224C-93AC-C859A0D0DE28}"/>
              </a:ext>
            </a:extLst>
          </p:cNvPr>
          <p:cNvSpPr>
            <a:spLocks noGrp="1"/>
          </p:cNvSpPr>
          <p:nvPr>
            <p:ph sz="half" idx="1"/>
          </p:nvPr>
        </p:nvSpPr>
        <p:spPr>
          <a:xfrm>
            <a:off x="745435" y="2793034"/>
            <a:ext cx="4979504" cy="3753540"/>
          </a:xfrm>
        </p:spPr>
        <p:txBody>
          <a:bodyPr/>
          <a:lstStyle/>
          <a:p>
            <a:r>
              <a:rPr lang="en-US" dirty="0"/>
              <a:t>Character 1 Description – smart &amp; level-headed, but also adventurous. Can creatively think their way out of problems.</a:t>
            </a:r>
          </a:p>
        </p:txBody>
      </p:sp>
      <p:sp>
        <p:nvSpPr>
          <p:cNvPr id="7" name="Content Placeholder 6">
            <a:extLst>
              <a:ext uri="{FF2B5EF4-FFF2-40B4-BE49-F238E27FC236}">
                <a16:creationId xmlns:a16="http://schemas.microsoft.com/office/drawing/2014/main" id="{BD521DAB-7E47-974D-9286-9DC99DC9138C}"/>
              </a:ext>
            </a:extLst>
          </p:cNvPr>
          <p:cNvSpPr>
            <a:spLocks noGrp="1"/>
          </p:cNvSpPr>
          <p:nvPr>
            <p:ph sz="half" idx="2"/>
          </p:nvPr>
        </p:nvSpPr>
        <p:spPr>
          <a:xfrm>
            <a:off x="6172200" y="2793034"/>
            <a:ext cx="5181599" cy="3581262"/>
          </a:xfrm>
        </p:spPr>
        <p:txBody>
          <a:bodyPr/>
          <a:lstStyle/>
          <a:p>
            <a:r>
              <a:rPr lang="en-US" dirty="0"/>
              <a:t>Character 2 Description – Always taking on a new cause. Very passionate about these causes, but not always good at applying logic to them. Heart is in the right place even if their head is not.</a:t>
            </a:r>
          </a:p>
          <a:p>
            <a:endParaRPr lang="en-US" dirty="0"/>
          </a:p>
        </p:txBody>
      </p:sp>
      <p:sp>
        <p:nvSpPr>
          <p:cNvPr id="5" name="Content Placeholder 6">
            <a:extLst>
              <a:ext uri="{FF2B5EF4-FFF2-40B4-BE49-F238E27FC236}">
                <a16:creationId xmlns:a16="http://schemas.microsoft.com/office/drawing/2014/main" id="{053FA1E7-E487-7548-92E1-64318C8898AD}"/>
              </a:ext>
            </a:extLst>
          </p:cNvPr>
          <p:cNvSpPr txBox="1">
            <a:spLocks/>
          </p:cNvSpPr>
          <p:nvPr/>
        </p:nvSpPr>
        <p:spPr>
          <a:xfrm>
            <a:off x="745434" y="1690688"/>
            <a:ext cx="10608365" cy="9332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Narrative framework – Character 2 wants to free the adorable pets from the chain pet store.</a:t>
            </a:r>
          </a:p>
          <a:p>
            <a:endParaRPr lang="en-US" dirty="0"/>
          </a:p>
        </p:txBody>
      </p:sp>
    </p:spTree>
    <p:extLst>
      <p:ext uri="{BB962C8B-B14F-4D97-AF65-F5344CB8AC3E}">
        <p14:creationId xmlns:p14="http://schemas.microsoft.com/office/powerpoint/2010/main" val="236728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F6AA-9FD5-154E-8A38-D84E7CAC9CCF}"/>
              </a:ext>
            </a:extLst>
          </p:cNvPr>
          <p:cNvSpPr>
            <a:spLocks noGrp="1"/>
          </p:cNvSpPr>
          <p:nvPr>
            <p:ph type="title"/>
          </p:nvPr>
        </p:nvSpPr>
        <p:spPr/>
        <p:txBody>
          <a:bodyPr/>
          <a:lstStyle/>
          <a:p>
            <a:r>
              <a:rPr lang="en-US" dirty="0"/>
              <a:t>Challenges in Representation &amp; Animation</a:t>
            </a:r>
          </a:p>
        </p:txBody>
      </p:sp>
      <p:sp>
        <p:nvSpPr>
          <p:cNvPr id="3" name="Content Placeholder 2">
            <a:extLst>
              <a:ext uri="{FF2B5EF4-FFF2-40B4-BE49-F238E27FC236}">
                <a16:creationId xmlns:a16="http://schemas.microsoft.com/office/drawing/2014/main" id="{E0E77DDF-2683-0A49-A730-87AFBF8D16E6}"/>
              </a:ext>
            </a:extLst>
          </p:cNvPr>
          <p:cNvSpPr>
            <a:spLocks noGrp="1"/>
          </p:cNvSpPr>
          <p:nvPr>
            <p:ph idx="1"/>
          </p:nvPr>
        </p:nvSpPr>
        <p:spPr/>
        <p:txBody>
          <a:bodyPr/>
          <a:lstStyle/>
          <a:p>
            <a:r>
              <a:rPr lang="en-US" dirty="0"/>
              <a:t>Animated forms don’t rely on real-life so they can be grounded in reality or incredibly fantastical</a:t>
            </a:r>
          </a:p>
          <a:p>
            <a:r>
              <a:rPr lang="en-US" dirty="0"/>
              <a:t>You don’t have to rely on casting an actor to create the character. You build the character visually &amp; narratively</a:t>
            </a:r>
          </a:p>
          <a:p>
            <a:r>
              <a:rPr lang="en-US" dirty="0"/>
              <a:t>Many opportunities to be creative but often students fall back to what’s familiar to them</a:t>
            </a:r>
          </a:p>
        </p:txBody>
      </p:sp>
    </p:spTree>
    <p:extLst>
      <p:ext uri="{BB962C8B-B14F-4D97-AF65-F5344CB8AC3E}">
        <p14:creationId xmlns:p14="http://schemas.microsoft.com/office/powerpoint/2010/main" val="264926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F6AA-9FD5-154E-8A38-D84E7CAC9CCF}"/>
              </a:ext>
            </a:extLst>
          </p:cNvPr>
          <p:cNvSpPr>
            <a:spLocks noGrp="1"/>
          </p:cNvSpPr>
          <p:nvPr>
            <p:ph type="title"/>
          </p:nvPr>
        </p:nvSpPr>
        <p:spPr/>
        <p:txBody>
          <a:bodyPr/>
          <a:lstStyle/>
          <a:p>
            <a:r>
              <a:rPr lang="en-US" dirty="0"/>
              <a:t>Why Focus on Best Friends for the Exercise</a:t>
            </a:r>
          </a:p>
        </p:txBody>
      </p:sp>
      <p:sp>
        <p:nvSpPr>
          <p:cNvPr id="3" name="Content Placeholder 2">
            <a:extLst>
              <a:ext uri="{FF2B5EF4-FFF2-40B4-BE49-F238E27FC236}">
                <a16:creationId xmlns:a16="http://schemas.microsoft.com/office/drawing/2014/main" id="{E0E77DDF-2683-0A49-A730-87AFBF8D16E6}"/>
              </a:ext>
            </a:extLst>
          </p:cNvPr>
          <p:cNvSpPr>
            <a:spLocks noGrp="1"/>
          </p:cNvSpPr>
          <p:nvPr>
            <p:ph idx="1"/>
          </p:nvPr>
        </p:nvSpPr>
        <p:spPr/>
        <p:txBody>
          <a:bodyPr/>
          <a:lstStyle/>
          <a:p>
            <a:r>
              <a:rPr lang="en-US" dirty="0"/>
              <a:t>Best friends are commonly used in animation, and most everyone has had one at some point</a:t>
            </a:r>
          </a:p>
          <a:p>
            <a:r>
              <a:rPr lang="en-US" dirty="0"/>
              <a:t>Close friendships can be complex relationships with commonalities, differences, disagreements, changes throughout time, etc.</a:t>
            </a:r>
          </a:p>
          <a:p>
            <a:r>
              <a:rPr lang="en-US" dirty="0"/>
              <a:t>Although a best friend could be a family member, they are likely to be someone outside of your family</a:t>
            </a:r>
          </a:p>
          <a:p>
            <a:r>
              <a:rPr lang="en-US" dirty="0"/>
              <a:t>Gives them a thematic constraint to work within</a:t>
            </a:r>
          </a:p>
          <a:p>
            <a:endParaRPr lang="en-US" dirty="0"/>
          </a:p>
        </p:txBody>
      </p:sp>
    </p:spTree>
    <p:extLst>
      <p:ext uri="{BB962C8B-B14F-4D97-AF65-F5344CB8AC3E}">
        <p14:creationId xmlns:p14="http://schemas.microsoft.com/office/powerpoint/2010/main" val="367122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2F6AA-9FD5-154E-8A38-D84E7CAC9CCF}"/>
              </a:ext>
            </a:extLst>
          </p:cNvPr>
          <p:cNvSpPr>
            <a:spLocks noGrp="1"/>
          </p:cNvSpPr>
          <p:nvPr>
            <p:ph type="title"/>
          </p:nvPr>
        </p:nvSpPr>
        <p:spPr/>
        <p:txBody>
          <a:bodyPr/>
          <a:lstStyle/>
          <a:p>
            <a:r>
              <a:rPr lang="en-US" dirty="0"/>
              <a:t>Preparation - ahead of exercise</a:t>
            </a:r>
          </a:p>
        </p:txBody>
      </p:sp>
      <p:sp>
        <p:nvSpPr>
          <p:cNvPr id="3" name="Content Placeholder 2">
            <a:extLst>
              <a:ext uri="{FF2B5EF4-FFF2-40B4-BE49-F238E27FC236}">
                <a16:creationId xmlns:a16="http://schemas.microsoft.com/office/drawing/2014/main" id="{E0E77DDF-2683-0A49-A730-87AFBF8D16E6}"/>
              </a:ext>
            </a:extLst>
          </p:cNvPr>
          <p:cNvSpPr>
            <a:spLocks noGrp="1"/>
          </p:cNvSpPr>
          <p:nvPr>
            <p:ph idx="1"/>
          </p:nvPr>
        </p:nvSpPr>
        <p:spPr/>
        <p:txBody>
          <a:bodyPr/>
          <a:lstStyle/>
          <a:p>
            <a:r>
              <a:rPr lang="en-US" dirty="0"/>
              <a:t>Ask students to prepare &amp; turn in a short write up that considers their best friend (current or former)</a:t>
            </a:r>
          </a:p>
          <a:p>
            <a:pPr lvl="1"/>
            <a:r>
              <a:rPr lang="en-US" dirty="0"/>
              <a:t>Why are they your best friend?</a:t>
            </a:r>
          </a:p>
          <a:p>
            <a:pPr lvl="1"/>
            <a:r>
              <a:rPr lang="en-US" dirty="0"/>
              <a:t>What are your common experiences?</a:t>
            </a:r>
          </a:p>
          <a:p>
            <a:pPr lvl="1"/>
            <a:r>
              <a:rPr lang="en-US" dirty="0"/>
              <a:t>What are your different experiences?</a:t>
            </a:r>
          </a:p>
          <a:p>
            <a:pPr lvl="1"/>
            <a:r>
              <a:rPr lang="en-US" dirty="0"/>
              <a:t>What was something you fought over and how did you work it out? </a:t>
            </a:r>
          </a:p>
          <a:p>
            <a:pPr lvl="1"/>
            <a:r>
              <a:rPr lang="en-US" dirty="0"/>
              <a:t>What is your favorite activity together?</a:t>
            </a:r>
          </a:p>
          <a:p>
            <a:pPr lvl="1"/>
            <a:r>
              <a:rPr lang="en-US" dirty="0"/>
              <a:t>Was there a time you should have stood up for them and didn’t? One where you did? </a:t>
            </a:r>
          </a:p>
        </p:txBody>
      </p:sp>
    </p:spTree>
    <p:extLst>
      <p:ext uri="{BB962C8B-B14F-4D97-AF65-F5344CB8AC3E}">
        <p14:creationId xmlns:p14="http://schemas.microsoft.com/office/powerpoint/2010/main" val="1659226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A8FF-1850-F94B-9BB0-6852F0AF078A}"/>
              </a:ext>
            </a:extLst>
          </p:cNvPr>
          <p:cNvSpPr>
            <a:spLocks noGrp="1"/>
          </p:cNvSpPr>
          <p:nvPr>
            <p:ph type="title"/>
          </p:nvPr>
        </p:nvSpPr>
        <p:spPr/>
        <p:txBody>
          <a:bodyPr/>
          <a:lstStyle/>
          <a:p>
            <a:r>
              <a:rPr lang="en-US" dirty="0"/>
              <a:t>Analysis – ahead of exercise</a:t>
            </a:r>
          </a:p>
        </p:txBody>
      </p:sp>
      <p:pic>
        <p:nvPicPr>
          <p:cNvPr id="6" name="Content Placeholder 5">
            <a:extLst>
              <a:ext uri="{FF2B5EF4-FFF2-40B4-BE49-F238E27FC236}">
                <a16:creationId xmlns:a16="http://schemas.microsoft.com/office/drawing/2014/main" id="{2DDE9A1F-1D49-3C4F-ADD3-3D13571AAD2A}"/>
              </a:ext>
            </a:extLst>
          </p:cNvPr>
          <p:cNvPicPr>
            <a:picLocks noGrp="1" noChangeAspect="1"/>
          </p:cNvPicPr>
          <p:nvPr>
            <p:ph sz="half" idx="1"/>
          </p:nvPr>
        </p:nvPicPr>
        <p:blipFill>
          <a:blip r:embed="rId3"/>
          <a:stretch>
            <a:fillRect/>
          </a:stretch>
        </p:blipFill>
        <p:spPr>
          <a:xfrm>
            <a:off x="854881" y="1438897"/>
            <a:ext cx="4327455" cy="2418521"/>
          </a:xfrm>
        </p:spPr>
      </p:pic>
      <p:pic>
        <p:nvPicPr>
          <p:cNvPr id="9" name="Content Placeholder 8">
            <a:extLst>
              <a:ext uri="{FF2B5EF4-FFF2-40B4-BE49-F238E27FC236}">
                <a16:creationId xmlns:a16="http://schemas.microsoft.com/office/drawing/2014/main" id="{FCDA931D-494F-344D-9A7B-8FEC083AF4A0}"/>
              </a:ext>
            </a:extLst>
          </p:cNvPr>
          <p:cNvPicPr>
            <a:picLocks noGrp="1" noChangeAspect="1"/>
          </p:cNvPicPr>
          <p:nvPr>
            <p:ph sz="half" idx="2"/>
          </p:nvPr>
        </p:nvPicPr>
        <p:blipFill>
          <a:blip r:embed="rId4"/>
          <a:stretch>
            <a:fillRect/>
          </a:stretch>
        </p:blipFill>
        <p:spPr>
          <a:xfrm>
            <a:off x="6172200" y="1438897"/>
            <a:ext cx="4283765" cy="2409618"/>
          </a:xfrm>
        </p:spPr>
      </p:pic>
      <p:pic>
        <p:nvPicPr>
          <p:cNvPr id="7" name="Content Placeholder 5">
            <a:extLst>
              <a:ext uri="{FF2B5EF4-FFF2-40B4-BE49-F238E27FC236}">
                <a16:creationId xmlns:a16="http://schemas.microsoft.com/office/drawing/2014/main" id="{17013936-0610-FC4D-92AE-79BC494865B8}"/>
              </a:ext>
            </a:extLst>
          </p:cNvPr>
          <p:cNvPicPr>
            <a:picLocks noChangeAspect="1"/>
          </p:cNvPicPr>
          <p:nvPr/>
        </p:nvPicPr>
        <p:blipFill>
          <a:blip r:embed="rId5"/>
          <a:stretch>
            <a:fillRect/>
          </a:stretch>
        </p:blipFill>
        <p:spPr>
          <a:xfrm>
            <a:off x="854881" y="4042948"/>
            <a:ext cx="4333093" cy="2437365"/>
          </a:xfrm>
          <a:prstGeom prst="rect">
            <a:avLst/>
          </a:prstGeom>
        </p:spPr>
      </p:pic>
      <p:sp>
        <p:nvSpPr>
          <p:cNvPr id="13" name="Content Placeholder 4">
            <a:extLst>
              <a:ext uri="{FF2B5EF4-FFF2-40B4-BE49-F238E27FC236}">
                <a16:creationId xmlns:a16="http://schemas.microsoft.com/office/drawing/2014/main" id="{DE701F39-7C41-0246-8C7B-C60C75CF7BAC}"/>
              </a:ext>
            </a:extLst>
          </p:cNvPr>
          <p:cNvSpPr txBox="1">
            <a:spLocks/>
          </p:cNvSpPr>
          <p:nvPr/>
        </p:nvSpPr>
        <p:spPr>
          <a:xfrm>
            <a:off x="6096000" y="4042948"/>
            <a:ext cx="4359965" cy="243736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Three examples of animated TV that focus on the relationship of best friends</a:t>
            </a:r>
          </a:p>
          <a:p>
            <a:pPr lvl="1"/>
            <a:r>
              <a:rPr lang="en-US" dirty="0"/>
              <a:t>Adventure Time (Jake &amp; Finn), Danger &amp; Eggs (DD &amp; Phillip), and Craig of the Creek (Craig, Kelsey, JP)</a:t>
            </a:r>
          </a:p>
          <a:p>
            <a:pPr lvl="1"/>
            <a:endParaRPr lang="en-US" dirty="0"/>
          </a:p>
          <a:p>
            <a:endParaRPr lang="en-US" dirty="0"/>
          </a:p>
          <a:p>
            <a:pPr lvl="1"/>
            <a:endParaRPr lang="en-US" dirty="0"/>
          </a:p>
        </p:txBody>
      </p:sp>
    </p:spTree>
    <p:extLst>
      <p:ext uri="{BB962C8B-B14F-4D97-AF65-F5344CB8AC3E}">
        <p14:creationId xmlns:p14="http://schemas.microsoft.com/office/powerpoint/2010/main" val="353382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A8FF-1850-F94B-9BB0-6852F0AF078A}"/>
              </a:ext>
            </a:extLst>
          </p:cNvPr>
          <p:cNvSpPr>
            <a:spLocks noGrp="1"/>
          </p:cNvSpPr>
          <p:nvPr>
            <p:ph type="title"/>
          </p:nvPr>
        </p:nvSpPr>
        <p:spPr/>
        <p:txBody>
          <a:bodyPr/>
          <a:lstStyle/>
          <a:p>
            <a:r>
              <a:rPr lang="en-US" dirty="0"/>
              <a:t>Analysis – ahead of exercise</a:t>
            </a:r>
          </a:p>
        </p:txBody>
      </p:sp>
      <p:pic>
        <p:nvPicPr>
          <p:cNvPr id="6" name="Content Placeholder 5">
            <a:extLst>
              <a:ext uri="{FF2B5EF4-FFF2-40B4-BE49-F238E27FC236}">
                <a16:creationId xmlns:a16="http://schemas.microsoft.com/office/drawing/2014/main" id="{2DDE9A1F-1D49-3C4F-ADD3-3D13571AAD2A}"/>
              </a:ext>
            </a:extLst>
          </p:cNvPr>
          <p:cNvPicPr>
            <a:picLocks noGrp="1" noChangeAspect="1"/>
          </p:cNvPicPr>
          <p:nvPr>
            <p:ph sz="half" idx="1"/>
          </p:nvPr>
        </p:nvPicPr>
        <p:blipFill>
          <a:blip r:embed="rId3"/>
          <a:stretch>
            <a:fillRect/>
          </a:stretch>
        </p:blipFill>
        <p:spPr>
          <a:xfrm>
            <a:off x="868812" y="1438897"/>
            <a:ext cx="4299592" cy="2418521"/>
          </a:xfrm>
        </p:spPr>
      </p:pic>
      <p:pic>
        <p:nvPicPr>
          <p:cNvPr id="7" name="Content Placeholder 5">
            <a:extLst>
              <a:ext uri="{FF2B5EF4-FFF2-40B4-BE49-F238E27FC236}">
                <a16:creationId xmlns:a16="http://schemas.microsoft.com/office/drawing/2014/main" id="{17013936-0610-FC4D-92AE-79BC494865B8}"/>
              </a:ext>
            </a:extLst>
          </p:cNvPr>
          <p:cNvPicPr>
            <a:picLocks noChangeAspect="1"/>
          </p:cNvPicPr>
          <p:nvPr/>
        </p:nvPicPr>
        <p:blipFill>
          <a:blip r:embed="rId4"/>
          <a:stretch>
            <a:fillRect/>
          </a:stretch>
        </p:blipFill>
        <p:spPr>
          <a:xfrm>
            <a:off x="857215" y="4042948"/>
            <a:ext cx="4328424" cy="2437365"/>
          </a:xfrm>
          <a:prstGeom prst="rect">
            <a:avLst/>
          </a:prstGeom>
        </p:spPr>
      </p:pic>
      <p:sp>
        <p:nvSpPr>
          <p:cNvPr id="13" name="Content Placeholder 4">
            <a:extLst>
              <a:ext uri="{FF2B5EF4-FFF2-40B4-BE49-F238E27FC236}">
                <a16:creationId xmlns:a16="http://schemas.microsoft.com/office/drawing/2014/main" id="{DE701F39-7C41-0246-8C7B-C60C75CF7BAC}"/>
              </a:ext>
            </a:extLst>
          </p:cNvPr>
          <p:cNvSpPr txBox="1">
            <a:spLocks/>
          </p:cNvSpPr>
          <p:nvPr/>
        </p:nvSpPr>
        <p:spPr>
          <a:xfrm>
            <a:off x="6096000" y="4042948"/>
            <a:ext cx="4359965" cy="2437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lvl="1"/>
            <a:endParaRPr lang="en-US" dirty="0"/>
          </a:p>
          <a:p>
            <a:endParaRPr lang="en-US" dirty="0"/>
          </a:p>
          <a:p>
            <a:pPr lvl="1"/>
            <a:endParaRPr lang="en-US" dirty="0"/>
          </a:p>
        </p:txBody>
      </p:sp>
      <p:sp>
        <p:nvSpPr>
          <p:cNvPr id="4" name="Content Placeholder 3">
            <a:extLst>
              <a:ext uri="{FF2B5EF4-FFF2-40B4-BE49-F238E27FC236}">
                <a16:creationId xmlns:a16="http://schemas.microsoft.com/office/drawing/2014/main" id="{C39841DD-8121-FF4F-9B59-E077A3E1F2CE}"/>
              </a:ext>
            </a:extLst>
          </p:cNvPr>
          <p:cNvSpPr>
            <a:spLocks noGrp="1"/>
          </p:cNvSpPr>
          <p:nvPr>
            <p:ph sz="half" idx="2"/>
          </p:nvPr>
        </p:nvSpPr>
        <p:spPr/>
        <p:txBody>
          <a:bodyPr/>
          <a:lstStyle/>
          <a:p>
            <a:r>
              <a:rPr lang="en-US" dirty="0"/>
              <a:t>Ask the students to analyze:</a:t>
            </a:r>
          </a:p>
          <a:p>
            <a:pPr lvl="1"/>
            <a:r>
              <a:rPr lang="en-US" dirty="0"/>
              <a:t>The characters’ visual designs</a:t>
            </a:r>
          </a:p>
          <a:p>
            <a:pPr lvl="1"/>
            <a:r>
              <a:rPr lang="en-US" dirty="0"/>
              <a:t>The characters’ personalities</a:t>
            </a:r>
          </a:p>
          <a:p>
            <a:pPr lvl="1"/>
            <a:r>
              <a:rPr lang="en-US" dirty="0"/>
              <a:t>How their personality comes through in the narrative &amp; how it effects their design</a:t>
            </a:r>
          </a:p>
          <a:p>
            <a:pPr lvl="1"/>
            <a:r>
              <a:rPr lang="en-US" dirty="0"/>
              <a:t>The power dynamics in the friend group and with other characters. How does power play out in the narrative</a:t>
            </a:r>
          </a:p>
          <a:p>
            <a:endParaRPr lang="en-US" dirty="0"/>
          </a:p>
        </p:txBody>
      </p:sp>
    </p:spTree>
    <p:extLst>
      <p:ext uri="{BB962C8B-B14F-4D97-AF65-F5344CB8AC3E}">
        <p14:creationId xmlns:p14="http://schemas.microsoft.com/office/powerpoint/2010/main" val="156611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15BE-9C10-8D44-821B-8D0FF2E2C3EA}"/>
              </a:ext>
            </a:extLst>
          </p:cNvPr>
          <p:cNvSpPr>
            <a:spLocks noGrp="1"/>
          </p:cNvSpPr>
          <p:nvPr>
            <p:ph type="title"/>
          </p:nvPr>
        </p:nvSpPr>
        <p:spPr/>
        <p:txBody>
          <a:bodyPr/>
          <a:lstStyle/>
          <a:p>
            <a:r>
              <a:rPr lang="en-US" dirty="0"/>
              <a:t>Adventure Time – Finn &amp; Jake</a:t>
            </a:r>
          </a:p>
        </p:txBody>
      </p:sp>
      <p:pic>
        <p:nvPicPr>
          <p:cNvPr id="6" name="Content Placeholder 5">
            <a:extLst>
              <a:ext uri="{FF2B5EF4-FFF2-40B4-BE49-F238E27FC236}">
                <a16:creationId xmlns:a16="http://schemas.microsoft.com/office/drawing/2014/main" id="{37D0A332-5F85-704B-ADE4-697E9B57516F}"/>
              </a:ext>
            </a:extLst>
          </p:cNvPr>
          <p:cNvPicPr>
            <a:picLocks noGrp="1" noChangeAspect="1"/>
          </p:cNvPicPr>
          <p:nvPr>
            <p:ph sz="half" idx="1"/>
          </p:nvPr>
        </p:nvPicPr>
        <p:blipFill>
          <a:blip r:embed="rId3"/>
          <a:stretch>
            <a:fillRect/>
          </a:stretch>
        </p:blipFill>
        <p:spPr>
          <a:xfrm>
            <a:off x="838200" y="2553352"/>
            <a:ext cx="5181600" cy="2895884"/>
          </a:xfrm>
        </p:spPr>
      </p:pic>
      <p:sp>
        <p:nvSpPr>
          <p:cNvPr id="3" name="TextBox 2">
            <a:extLst>
              <a:ext uri="{FF2B5EF4-FFF2-40B4-BE49-F238E27FC236}">
                <a16:creationId xmlns:a16="http://schemas.microsoft.com/office/drawing/2014/main" id="{E8142FD7-922C-B144-8CCF-575A188A5C34}"/>
              </a:ext>
            </a:extLst>
          </p:cNvPr>
          <p:cNvSpPr txBox="1"/>
          <p:nvPr/>
        </p:nvSpPr>
        <p:spPr>
          <a:xfrm>
            <a:off x="187037" y="6488668"/>
            <a:ext cx="5832763" cy="369332"/>
          </a:xfrm>
          <a:prstGeom prst="rect">
            <a:avLst/>
          </a:prstGeom>
          <a:noFill/>
        </p:spPr>
        <p:txBody>
          <a:bodyPr wrap="square" rtlCol="0">
            <a:spAutoFit/>
          </a:bodyPr>
          <a:lstStyle/>
          <a:p>
            <a:r>
              <a:rPr lang="en-US" dirty="0"/>
              <a:t>Dungeon Train episode, Nate Cash &amp; Nick Jennings, 2013</a:t>
            </a:r>
          </a:p>
        </p:txBody>
      </p:sp>
      <p:sp>
        <p:nvSpPr>
          <p:cNvPr id="5" name="Content Placeholder 4">
            <a:extLst>
              <a:ext uri="{FF2B5EF4-FFF2-40B4-BE49-F238E27FC236}">
                <a16:creationId xmlns:a16="http://schemas.microsoft.com/office/drawing/2014/main" id="{811D2392-E75D-8845-9C80-3EE8723FC92B}"/>
              </a:ext>
            </a:extLst>
          </p:cNvPr>
          <p:cNvSpPr>
            <a:spLocks noGrp="1"/>
          </p:cNvSpPr>
          <p:nvPr>
            <p:ph sz="half" idx="2"/>
          </p:nvPr>
        </p:nvSpPr>
        <p:spPr/>
        <p:txBody>
          <a:bodyPr/>
          <a:lstStyle/>
          <a:p>
            <a:r>
              <a:rPr lang="en-US" dirty="0"/>
              <a:t>Reasons for including</a:t>
            </a:r>
          </a:p>
          <a:p>
            <a:pPr lvl="1"/>
            <a:r>
              <a:rPr lang="en-US" dirty="0"/>
              <a:t>Narrative focuses on Finn &amp; Jake relationship</a:t>
            </a:r>
          </a:p>
          <a:p>
            <a:pPr lvl="1"/>
            <a:r>
              <a:rPr lang="en-US" dirty="0"/>
              <a:t>Animation can be fantastical, one character who is a human &amp; one who is a magical dog</a:t>
            </a:r>
          </a:p>
          <a:p>
            <a:pPr lvl="1"/>
            <a:r>
              <a:rPr lang="en-US" dirty="0"/>
              <a:t>Takes a fairly common student idea (fight scene) and situates it within an emotional arc (Finn getting past a breakup)</a:t>
            </a:r>
          </a:p>
          <a:p>
            <a:pPr lvl="1"/>
            <a:r>
              <a:rPr lang="en-US" dirty="0"/>
              <a:t>Familiar, most of my students have seen at least some episodes</a:t>
            </a:r>
          </a:p>
          <a:p>
            <a:pPr lvl="1"/>
            <a:endParaRPr lang="en-US" dirty="0"/>
          </a:p>
        </p:txBody>
      </p:sp>
    </p:spTree>
    <p:extLst>
      <p:ext uri="{BB962C8B-B14F-4D97-AF65-F5344CB8AC3E}">
        <p14:creationId xmlns:p14="http://schemas.microsoft.com/office/powerpoint/2010/main" val="57440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A817-569F-5D4D-A926-7034D637FCB8}"/>
              </a:ext>
            </a:extLst>
          </p:cNvPr>
          <p:cNvSpPr>
            <a:spLocks noGrp="1"/>
          </p:cNvSpPr>
          <p:nvPr>
            <p:ph type="title"/>
          </p:nvPr>
        </p:nvSpPr>
        <p:spPr/>
        <p:txBody>
          <a:bodyPr/>
          <a:lstStyle/>
          <a:p>
            <a:r>
              <a:rPr lang="en-US" dirty="0"/>
              <a:t>Adventure Time – Finn &amp; Jake</a:t>
            </a:r>
          </a:p>
        </p:txBody>
      </p:sp>
      <p:sp>
        <p:nvSpPr>
          <p:cNvPr id="3" name="Text Placeholder 2">
            <a:extLst>
              <a:ext uri="{FF2B5EF4-FFF2-40B4-BE49-F238E27FC236}">
                <a16:creationId xmlns:a16="http://schemas.microsoft.com/office/drawing/2014/main" id="{AF36E3A3-58FE-194E-AE14-96313E3088CE}"/>
              </a:ext>
            </a:extLst>
          </p:cNvPr>
          <p:cNvSpPr>
            <a:spLocks noGrp="1"/>
          </p:cNvSpPr>
          <p:nvPr>
            <p:ph type="body" idx="1"/>
          </p:nvPr>
        </p:nvSpPr>
        <p:spPr>
          <a:xfrm>
            <a:off x="839788" y="1389615"/>
            <a:ext cx="5157787" cy="823912"/>
          </a:xfrm>
        </p:spPr>
        <p:txBody>
          <a:bodyPr/>
          <a:lstStyle/>
          <a:p>
            <a:r>
              <a:rPr lang="en-US" dirty="0"/>
              <a:t>Finn</a:t>
            </a:r>
          </a:p>
        </p:txBody>
      </p:sp>
      <p:sp>
        <p:nvSpPr>
          <p:cNvPr id="4" name="Content Placeholder 3">
            <a:extLst>
              <a:ext uri="{FF2B5EF4-FFF2-40B4-BE49-F238E27FC236}">
                <a16:creationId xmlns:a16="http://schemas.microsoft.com/office/drawing/2014/main" id="{699F154A-FEF3-464C-B763-4CEE91E0A9A7}"/>
              </a:ext>
            </a:extLst>
          </p:cNvPr>
          <p:cNvSpPr>
            <a:spLocks noGrp="1"/>
          </p:cNvSpPr>
          <p:nvPr>
            <p:ph sz="half" idx="2"/>
          </p:nvPr>
        </p:nvSpPr>
        <p:spPr/>
        <p:txBody>
          <a:bodyPr/>
          <a:lstStyle/>
          <a:p>
            <a:r>
              <a:rPr lang="en-US" dirty="0"/>
              <a:t>Character Design Elements</a:t>
            </a:r>
          </a:p>
          <a:p>
            <a:pPr lvl="1"/>
            <a:r>
              <a:rPr lang="en-US" dirty="0"/>
              <a:t>Human, white male, tall, top-heavy, round, cool but bright color palette, young teen</a:t>
            </a:r>
          </a:p>
          <a:p>
            <a:r>
              <a:rPr lang="en-US" dirty="0"/>
              <a:t>Personality Elements</a:t>
            </a:r>
          </a:p>
          <a:p>
            <a:pPr lvl="1"/>
            <a:r>
              <a:rPr lang="en-US" dirty="0"/>
              <a:t>Hero, brave, less self-aware than Jake, going through a period of doubt</a:t>
            </a:r>
          </a:p>
          <a:p>
            <a:pPr marL="457200" lvl="1" indent="0">
              <a:buNone/>
            </a:pPr>
            <a:endParaRPr lang="en-US" dirty="0"/>
          </a:p>
        </p:txBody>
      </p:sp>
      <p:sp>
        <p:nvSpPr>
          <p:cNvPr id="5" name="Text Placeholder 4">
            <a:extLst>
              <a:ext uri="{FF2B5EF4-FFF2-40B4-BE49-F238E27FC236}">
                <a16:creationId xmlns:a16="http://schemas.microsoft.com/office/drawing/2014/main" id="{0F47F0A6-5C30-2447-A7A4-B5B36F025EF7}"/>
              </a:ext>
            </a:extLst>
          </p:cNvPr>
          <p:cNvSpPr>
            <a:spLocks noGrp="1"/>
          </p:cNvSpPr>
          <p:nvPr>
            <p:ph type="body" sz="quarter" idx="3"/>
          </p:nvPr>
        </p:nvSpPr>
        <p:spPr>
          <a:xfrm>
            <a:off x="6172200" y="1389615"/>
            <a:ext cx="5183188" cy="823912"/>
          </a:xfrm>
        </p:spPr>
        <p:txBody>
          <a:bodyPr/>
          <a:lstStyle/>
          <a:p>
            <a:r>
              <a:rPr lang="en-US" dirty="0"/>
              <a:t>Jake</a:t>
            </a:r>
          </a:p>
        </p:txBody>
      </p:sp>
      <p:sp>
        <p:nvSpPr>
          <p:cNvPr id="6" name="Content Placeholder 5">
            <a:extLst>
              <a:ext uri="{FF2B5EF4-FFF2-40B4-BE49-F238E27FC236}">
                <a16:creationId xmlns:a16="http://schemas.microsoft.com/office/drawing/2014/main" id="{152812C1-1B68-6841-B259-4AB1E734EC5C}"/>
              </a:ext>
            </a:extLst>
          </p:cNvPr>
          <p:cNvSpPr>
            <a:spLocks noGrp="1"/>
          </p:cNvSpPr>
          <p:nvPr>
            <p:ph sz="quarter" idx="4"/>
          </p:nvPr>
        </p:nvSpPr>
        <p:spPr/>
        <p:txBody>
          <a:bodyPr/>
          <a:lstStyle/>
          <a:p>
            <a:r>
              <a:rPr lang="en-US" dirty="0"/>
              <a:t>Character Design Elements</a:t>
            </a:r>
          </a:p>
          <a:p>
            <a:pPr lvl="1"/>
            <a:r>
              <a:rPr lang="en-US" dirty="0"/>
              <a:t>Magical dog, male, yellow, short &amp; round, but his body can morph, ages differently than a human around 30</a:t>
            </a:r>
          </a:p>
          <a:p>
            <a:r>
              <a:rPr lang="en-US" dirty="0"/>
              <a:t>Personality elements</a:t>
            </a:r>
          </a:p>
          <a:p>
            <a:pPr lvl="1"/>
            <a:r>
              <a:rPr lang="en-US" dirty="0"/>
              <a:t>Laid-back, jokes a lot, brave, mentor</a:t>
            </a:r>
          </a:p>
        </p:txBody>
      </p:sp>
      <p:sp>
        <p:nvSpPr>
          <p:cNvPr id="7" name="TextBox 6">
            <a:extLst>
              <a:ext uri="{FF2B5EF4-FFF2-40B4-BE49-F238E27FC236}">
                <a16:creationId xmlns:a16="http://schemas.microsoft.com/office/drawing/2014/main" id="{35342E4D-5355-A248-9646-5C36CD01E205}"/>
              </a:ext>
            </a:extLst>
          </p:cNvPr>
          <p:cNvSpPr txBox="1"/>
          <p:nvPr/>
        </p:nvSpPr>
        <p:spPr>
          <a:xfrm>
            <a:off x="397042" y="6189663"/>
            <a:ext cx="6954253" cy="367548"/>
          </a:xfrm>
          <a:prstGeom prst="rect">
            <a:avLst/>
          </a:prstGeom>
          <a:noFill/>
        </p:spPr>
        <p:txBody>
          <a:bodyPr wrap="square" rtlCol="0">
            <a:spAutoFit/>
          </a:bodyPr>
          <a:lstStyle/>
          <a:p>
            <a:r>
              <a:rPr lang="en-US" dirty="0"/>
              <a:t>Note – based on my students’ observations</a:t>
            </a:r>
          </a:p>
        </p:txBody>
      </p:sp>
    </p:spTree>
    <p:extLst>
      <p:ext uri="{BB962C8B-B14F-4D97-AF65-F5344CB8AC3E}">
        <p14:creationId xmlns:p14="http://schemas.microsoft.com/office/powerpoint/2010/main" val="156877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15BE-9C10-8D44-821B-8D0FF2E2C3EA}"/>
              </a:ext>
            </a:extLst>
          </p:cNvPr>
          <p:cNvSpPr>
            <a:spLocks noGrp="1"/>
          </p:cNvSpPr>
          <p:nvPr>
            <p:ph type="title"/>
          </p:nvPr>
        </p:nvSpPr>
        <p:spPr/>
        <p:txBody>
          <a:bodyPr/>
          <a:lstStyle/>
          <a:p>
            <a:r>
              <a:rPr lang="en-US" dirty="0"/>
              <a:t>Adventure Time – Finn &amp; Jake</a:t>
            </a:r>
          </a:p>
        </p:txBody>
      </p:sp>
      <p:pic>
        <p:nvPicPr>
          <p:cNvPr id="6" name="Content Placeholder 5">
            <a:extLst>
              <a:ext uri="{FF2B5EF4-FFF2-40B4-BE49-F238E27FC236}">
                <a16:creationId xmlns:a16="http://schemas.microsoft.com/office/drawing/2014/main" id="{37D0A332-5F85-704B-ADE4-697E9B57516F}"/>
              </a:ext>
            </a:extLst>
          </p:cNvPr>
          <p:cNvPicPr>
            <a:picLocks noGrp="1" noChangeAspect="1"/>
          </p:cNvPicPr>
          <p:nvPr>
            <p:ph sz="half" idx="1"/>
          </p:nvPr>
        </p:nvPicPr>
        <p:blipFill>
          <a:blip r:embed="rId3"/>
          <a:stretch>
            <a:fillRect/>
          </a:stretch>
        </p:blipFill>
        <p:spPr>
          <a:xfrm>
            <a:off x="823071" y="1825625"/>
            <a:ext cx="5148238" cy="2895884"/>
          </a:xfrm>
        </p:spPr>
      </p:pic>
      <p:sp>
        <p:nvSpPr>
          <p:cNvPr id="3" name="TextBox 2">
            <a:extLst>
              <a:ext uri="{FF2B5EF4-FFF2-40B4-BE49-F238E27FC236}">
                <a16:creationId xmlns:a16="http://schemas.microsoft.com/office/drawing/2014/main" id="{E8142FD7-922C-B144-8CCF-575A188A5C34}"/>
              </a:ext>
            </a:extLst>
          </p:cNvPr>
          <p:cNvSpPr txBox="1"/>
          <p:nvPr/>
        </p:nvSpPr>
        <p:spPr>
          <a:xfrm>
            <a:off x="117764" y="6373091"/>
            <a:ext cx="5742709" cy="369332"/>
          </a:xfrm>
          <a:prstGeom prst="rect">
            <a:avLst/>
          </a:prstGeom>
          <a:noFill/>
        </p:spPr>
        <p:txBody>
          <a:bodyPr wrap="square" rtlCol="0">
            <a:spAutoFit/>
          </a:bodyPr>
          <a:lstStyle/>
          <a:p>
            <a:r>
              <a:rPr lang="en-US" dirty="0"/>
              <a:t>Dungeon Train episode, Nate Cash &amp; Nick Jennings, 2013 </a:t>
            </a:r>
          </a:p>
        </p:txBody>
      </p:sp>
      <p:sp>
        <p:nvSpPr>
          <p:cNvPr id="9" name="Content Placeholder 4">
            <a:extLst>
              <a:ext uri="{FF2B5EF4-FFF2-40B4-BE49-F238E27FC236}">
                <a16:creationId xmlns:a16="http://schemas.microsoft.com/office/drawing/2014/main" id="{866673FA-81FF-4147-B12E-36C072C03499}"/>
              </a:ext>
            </a:extLst>
          </p:cNvPr>
          <p:cNvSpPr>
            <a:spLocks noGrp="1"/>
          </p:cNvSpPr>
          <p:nvPr>
            <p:ph sz="half" idx="2"/>
          </p:nvPr>
        </p:nvSpPr>
        <p:spPr>
          <a:xfrm>
            <a:off x="6172200" y="1825625"/>
            <a:ext cx="5181600" cy="4351338"/>
          </a:xfrm>
        </p:spPr>
        <p:txBody>
          <a:bodyPr/>
          <a:lstStyle/>
          <a:p>
            <a:r>
              <a:rPr lang="en-US" dirty="0"/>
              <a:t>Student comments	</a:t>
            </a:r>
          </a:p>
          <a:p>
            <a:pPr lvl="1"/>
            <a:r>
              <a:rPr lang="en-US" dirty="0"/>
              <a:t>Jake is Finn’s ”hype-man” in the episode trying to cheer him up, but also Finn’s emotional touchstone</a:t>
            </a:r>
          </a:p>
          <a:p>
            <a:pPr lvl="1"/>
            <a:r>
              <a:rPr lang="en-US" dirty="0"/>
              <a:t>Finn’s post-break-up mentality makes him his own obstacle in the story. </a:t>
            </a:r>
          </a:p>
          <a:p>
            <a:pPr lvl="1"/>
            <a:r>
              <a:rPr lang="en-US" dirty="0"/>
              <a:t>Characters’ physical forms are fluid (especially Jake) and rubbery</a:t>
            </a:r>
          </a:p>
          <a:p>
            <a:pPr lvl="1"/>
            <a:endParaRPr lang="en-US" dirty="0"/>
          </a:p>
        </p:txBody>
      </p:sp>
    </p:spTree>
    <p:extLst>
      <p:ext uri="{BB962C8B-B14F-4D97-AF65-F5344CB8AC3E}">
        <p14:creationId xmlns:p14="http://schemas.microsoft.com/office/powerpoint/2010/main" val="1783877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2017</Words>
  <Application>Microsoft Macintosh PowerPoint</Application>
  <PresentationFormat>Widescreen</PresentationFormat>
  <Paragraphs>190</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Building Best Friends</vt:lpstr>
      <vt:lpstr>Challenges in Representation &amp; Animation</vt:lpstr>
      <vt:lpstr>Why Focus on Best Friends for the Exercise</vt:lpstr>
      <vt:lpstr>Preparation - ahead of exercise</vt:lpstr>
      <vt:lpstr>Analysis – ahead of exercise</vt:lpstr>
      <vt:lpstr>Analysis – ahead of exercise</vt:lpstr>
      <vt:lpstr>Adventure Time – Finn &amp; Jake</vt:lpstr>
      <vt:lpstr>Adventure Time – Finn &amp; Jake</vt:lpstr>
      <vt:lpstr>Adventure Time – Finn &amp; Jake</vt:lpstr>
      <vt:lpstr>Danger &amp; Eggs – DD &amp; Phillip</vt:lpstr>
      <vt:lpstr>Danger &amp; Eggs – DD &amp; Phillip</vt:lpstr>
      <vt:lpstr>Danger &amp; Eggs – DD &amp; Phillip</vt:lpstr>
      <vt:lpstr>Craig of the Creek – Craig, Kelsey, &amp; JP</vt:lpstr>
      <vt:lpstr>Craig of the Creek – Craig, Kelsey, &amp; JP</vt:lpstr>
      <vt:lpstr>Craig of the Creek – Craig, Kelsey, &amp; JP</vt:lpstr>
      <vt:lpstr>Character Exercise – Best Friends Info for the Instructor</vt:lpstr>
      <vt:lpstr>Character Exercise – Best Friends Info for the Student</vt:lpstr>
      <vt:lpstr>Character Exercise – Best Friends</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Raney, Katheryn</dc:creator>
  <cp:lastModifiedBy>Raney, Katheryn</cp:lastModifiedBy>
  <cp:revision>45</cp:revision>
  <dcterms:created xsi:type="dcterms:W3CDTF">2018-07-19T16:32:06Z</dcterms:created>
  <dcterms:modified xsi:type="dcterms:W3CDTF">2018-08-06T19:37:51Z</dcterms:modified>
</cp:coreProperties>
</file>